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Masters/slideMaster2.xml" ContentType="application/vnd.openxmlformats-officedocument.presentationml.slideMaster+xml"/>
  <Default Extension="xml" ContentType="application/xml"/>
  <Override PartName="/ppt/tableStyles.xml" ContentType="application/vnd.openxmlformats-officedocument.presentationml.tableStyles+xml"/>
  <Override PartName="/ppt/slideLayouts/slideLayout33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9.xml" ContentType="application/vnd.openxmlformats-officedocument.presentationml.slideLayout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slideLayouts/slideLayout3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slideLayouts/slideLayout4.xml" ContentType="application/vnd.openxmlformats-officedocument.presentationml.slideLayout+xml"/>
  <Default Extension="png" ContentType="image/png"/>
  <Override PartName="/ppt/slides/slide12.xml" ContentType="application/vnd.openxmlformats-officedocument.presentationml.slide+xml"/>
  <Override PartName="/ppt/slideLayouts/slideLayout38.xml" ContentType="application/vnd.openxmlformats-officedocument.presentationml.slideLayout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37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0.xml" ContentType="application/vnd.openxmlformats-officedocument.presentationml.slide+xml"/>
  <Override PartName="/docProps/app.xml" ContentType="application/vnd.openxmlformats-officedocument.extended-properties+xml"/>
  <Override PartName="/ppt/slideLayouts/slideLayout36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4.xml" ContentType="application/vnd.openxmlformats-officedocument.presentationml.slideMaster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slideLayouts/slideLayout35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slideMasters/slideMaster3.xml" ContentType="application/vnd.openxmlformats-officedocument.presentationml.slideMaster+xml"/>
  <Override PartName="/ppt/slideLayouts/slideLayout34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7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1.xml" ContentType="application/vnd.openxmlformats-officedocument.theme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26.xml" ContentType="application/vnd.openxmlformats-officedocument.presentationml.slideLayout+xml"/>
  <Override PartName="/ppt/slides/slide6.xml" ContentType="application/vnd.openxmlformats-officedocument.presentationml.slide+xml"/>
  <Default Extension="bin" ContentType="application/vnd.openxmlformats-officedocument.presentationml.printerSettings"/>
  <Override PartName="/ppt/slideLayouts/slideLayout6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  <p:sldMasterId id="2147483649" r:id="rId2"/>
    <p:sldMasterId id="2147483650" r:id="rId3"/>
    <p:sldMasterId id="2147483651" r:id="rId4"/>
  </p:sldMasterIdLst>
  <p:notesMasterIdLst>
    <p:notesMasterId r:id="rId20"/>
  </p:notesMasterIdLst>
  <p:sldIdLst>
    <p:sldId id="256" r:id="rId5"/>
    <p:sldId id="266" r:id="rId6"/>
    <p:sldId id="274" r:id="rId7"/>
    <p:sldId id="279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91" r:id="rId17"/>
    <p:sldId id="258" r:id="rId18"/>
    <p:sldId id="293" r:id="rId19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5pPr>
    <a:lvl6pPr marL="22860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6pPr>
    <a:lvl7pPr marL="27432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7pPr>
    <a:lvl8pPr marL="32004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8pPr>
    <a:lvl9pPr marL="36576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howGuides="1">
      <p:cViewPr varScale="1">
        <p:scale>
          <a:sx n="119" d="100"/>
          <a:sy n="119" d="100"/>
        </p:scale>
        <p:origin x="-120" y="-8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6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>
              <a:latin typeface="Helvetica" charset="0"/>
              <a:ea typeface="Helvetica" charset="0"/>
              <a:cs typeface="Helvetica" charset="0"/>
              <a:sym typeface="Helvetica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9688"/>
            <a:endParaRPr lang="en-US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  <a:sym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>
              <a:latin typeface="Helvetica" charset="0"/>
              <a:ea typeface="Helvetica" charset="0"/>
              <a:cs typeface="Helvetica" charset="0"/>
              <a:sym typeface="Helvetica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>
              <a:latin typeface="Helvetica" charset="0"/>
              <a:ea typeface="Helvetica" charset="0"/>
              <a:cs typeface="Helvetica" charset="0"/>
              <a:sym typeface="Helvetica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>
              <a:latin typeface="Helvetica" charset="0"/>
              <a:ea typeface="Helvetica" charset="0"/>
              <a:cs typeface="Helvetica" charset="0"/>
              <a:sym typeface="Helvetica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>
              <a:latin typeface="Helvetica" charset="0"/>
              <a:ea typeface="Helvetica" charset="0"/>
              <a:cs typeface="Helvetica" charset="0"/>
              <a:sym typeface="Helvetica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just"/>
            <a:endParaRPr lang="en-US" dirty="0">
              <a:latin typeface="Helvetica" charset="0"/>
              <a:ea typeface="Helvetica" charset="0"/>
              <a:cs typeface="Helvetica" charset="0"/>
              <a:sym typeface="Helvetica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Calibri" charset="0"/>
              <a:cs typeface="Calibri" charset="0"/>
              <a:sym typeface="Calibri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>
              <a:solidFill>
                <a:srgbClr val="000000"/>
              </a:solidFill>
              <a:latin typeface="Helvetica" charset="0"/>
              <a:ea typeface="Helvetica" charset="0"/>
              <a:cs typeface="Helvetica" charset="0"/>
              <a:sym typeface="Helvetica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>
              <a:latin typeface="Helvetica" charset="0"/>
              <a:ea typeface="Helvetica" charset="0"/>
              <a:cs typeface="Helvetica" charset="0"/>
              <a:sym typeface="Helvetica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Calibri" charset="0"/>
              <a:cs typeface="Calibri" charset="0"/>
              <a:sym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E466D1BF-5DA1-6C42-93F4-192930A829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49EEF6C9-690D-9140-BFB4-91E8400013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93846B3D-2899-FB48-980B-E09C11AFFD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3886200"/>
            <a:ext cx="3124200" cy="2971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3124200" cy="2971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D1EDFDA3-0C48-544B-BCB8-A85AB269B0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99B0563B-6095-374D-815B-9CE64F652A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D6B4DB16-AD03-F142-94E6-1D6B3D4162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AD83FAC6-F6FD-D046-B23C-61677B79B7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AC6A38CB-285A-FD47-BABF-70996802D8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0C818898-B8B7-864A-A712-1E5D30F0A8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3063AFA7-F1D4-E94A-8038-102BB268D0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844675"/>
            <a:ext cx="1943100" cy="50133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844675"/>
            <a:ext cx="5676900" cy="50133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9E541E8B-8D98-7F4A-910F-570A85C3CB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E62D6E91-7E4F-5746-9C13-BBB8A809B0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AE4B8D0C-165C-6A43-8183-01DE92032F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DE730221-4990-B84D-BB9B-5038C3DC57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8613"/>
            <a:ext cx="4038600" cy="5259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98613"/>
            <a:ext cx="4038600" cy="5259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A902B6A8-CA62-BA49-AE00-6EB0A11EA5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2ED8E496-E05A-C640-9398-74A550E741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E7DA6F7D-D464-4F45-9E04-F07A42B3F2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B14BAC0C-179D-0F4C-BF00-CE66C9E56D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CACF6174-0966-664B-B954-73D91FB5C6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2F6ADBDF-7810-F041-AC81-8F44DAFF8A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1A013C8C-DA26-104F-9B62-10106CAAD8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3663"/>
            <a:ext cx="2057400" cy="6764337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3663"/>
            <a:ext cx="6019800" cy="6764337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40D50950-4153-E244-A85F-943027C0BA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F33B5456-DF93-EE49-B670-2CC92CB0A9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2A283A9B-526E-7A40-9799-CAE8394658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EC5AED3-38D0-B544-A849-E7BD214BF1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3223A1EC-DEAA-8E47-BC1F-AD2D4CE155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3253393B-A72D-8D4B-AB7C-68E509B8C5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4F75D06E-DC71-B044-99C6-A5BB5F882B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1A949560-5103-414D-8D95-0263CE35A4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B08B7F0B-9710-0744-809D-C5BCE814B5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2DA0351B-D90E-4444-9391-0A350AD2FD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C77D5E3D-AC64-664F-A14C-A505FBB3C9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0488"/>
            <a:ext cx="2057400" cy="6767512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0488"/>
            <a:ext cx="6019800" cy="6767512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03D4B1AA-DBBD-B143-A7BD-FF11ABFF6D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9000" y="3530600"/>
            <a:ext cx="3600450" cy="800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850" y="3530600"/>
            <a:ext cx="3600450" cy="800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3975" y="1155700"/>
            <a:ext cx="1838325" cy="3175000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9000" y="1155700"/>
            <a:ext cx="5362575" cy="3175000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844675"/>
            <a:ext cx="7772400" cy="2041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alibri" charset="0"/>
              </a:rPr>
              <a:t>Click to edit Master title style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3886200"/>
            <a:ext cx="6400800" cy="297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alibri" charset="0"/>
              </a:rPr>
              <a:t>Click to edit Master text styles</a:t>
            </a:r>
          </a:p>
          <a:p>
            <a:pPr lvl="1"/>
            <a:r>
              <a:rPr lang="en-US">
                <a:sym typeface="Calibri" charset="0"/>
              </a:rPr>
              <a:t>Second level</a:t>
            </a:r>
          </a:p>
          <a:p>
            <a:pPr lvl="2"/>
            <a:r>
              <a:rPr lang="en-US">
                <a:sym typeface="Calibri" charset="0"/>
              </a:rPr>
              <a:t>Third level</a:t>
            </a:r>
          </a:p>
          <a:p>
            <a:pPr lvl="3"/>
            <a:r>
              <a:rPr lang="en-US">
                <a:sym typeface="Calibri" charset="0"/>
              </a:rPr>
              <a:t>Fourth level</a:t>
            </a:r>
          </a:p>
          <a:p>
            <a:pPr lvl="4"/>
            <a:r>
              <a:rPr lang="en-US">
                <a:sym typeface="Calibri" charset="0"/>
              </a:rPr>
              <a:t>Fifth level</a:t>
            </a:r>
          </a:p>
        </p:txBody>
      </p:sp>
      <p:sp>
        <p:nvSpPr>
          <p:cNvPr id="1027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429625" y="6454775"/>
            <a:ext cx="268288" cy="279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78787"/>
                </a:solidFill>
                <a:latin typeface="+mn-lt"/>
                <a:ea typeface="Calibri" charset="0"/>
                <a:cs typeface="Calibri" charset="0"/>
                <a:sym typeface="Calibri" charset="0"/>
              </a:defRPr>
            </a:lvl1pPr>
          </a:lstStyle>
          <a:p>
            <a:fld id="{A85BB856-D55D-6F46-B617-4D7AEF23585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ransition/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9pPr>
    </p:titleStyle>
    <p:bodyStyle>
      <a:lvl1pPr algn="ctr" rtl="0" fontAlgn="base">
        <a:spcBef>
          <a:spcPts val="800"/>
        </a:spcBef>
        <a:spcAft>
          <a:spcPct val="0"/>
        </a:spcAft>
        <a:defRPr sz="3200">
          <a:solidFill>
            <a:srgbClr val="878787"/>
          </a:solidFill>
          <a:latin typeface="+mn-lt"/>
          <a:ea typeface="+mn-ea"/>
          <a:cs typeface="+mn-cs"/>
          <a:sym typeface="Calibri" charset="0"/>
        </a:defRPr>
      </a:lvl1pPr>
      <a:lvl2pPr marL="419100" algn="ctr" rtl="0" fontAlgn="base">
        <a:spcBef>
          <a:spcPts val="700"/>
        </a:spcBef>
        <a:spcAft>
          <a:spcPct val="0"/>
        </a:spcAft>
        <a:defRPr sz="2800">
          <a:solidFill>
            <a:srgbClr val="878787"/>
          </a:solidFill>
          <a:latin typeface="+mn-lt"/>
          <a:ea typeface="+mn-ea"/>
          <a:cs typeface="+mn-cs"/>
          <a:sym typeface="Calibri" charset="0"/>
        </a:defRPr>
      </a:lvl2pPr>
      <a:lvl3pPr marL="876300" algn="ctr" rtl="0" fontAlgn="base">
        <a:spcBef>
          <a:spcPts val="600"/>
        </a:spcBef>
        <a:spcAft>
          <a:spcPct val="0"/>
        </a:spcAft>
        <a:defRPr sz="2400">
          <a:solidFill>
            <a:srgbClr val="878787"/>
          </a:solidFill>
          <a:latin typeface="+mn-lt"/>
          <a:ea typeface="+mn-ea"/>
          <a:cs typeface="+mn-cs"/>
          <a:sym typeface="Calibri" charset="0"/>
        </a:defRPr>
      </a:lvl3pPr>
      <a:lvl4pPr marL="1333500" algn="ctr" rtl="0" fontAlgn="base">
        <a:spcBef>
          <a:spcPts val="500"/>
        </a:spcBef>
        <a:spcAft>
          <a:spcPct val="0"/>
        </a:spcAft>
        <a:defRPr sz="2000">
          <a:solidFill>
            <a:srgbClr val="878787"/>
          </a:solidFill>
          <a:latin typeface="+mn-lt"/>
          <a:ea typeface="+mn-ea"/>
          <a:cs typeface="+mn-cs"/>
          <a:sym typeface="Calibri" charset="0"/>
        </a:defRPr>
      </a:lvl4pPr>
      <a:lvl5pPr marL="1790700" algn="ctr" rtl="0" fontAlgn="base">
        <a:spcBef>
          <a:spcPts val="500"/>
        </a:spcBef>
        <a:spcAft>
          <a:spcPct val="0"/>
        </a:spcAft>
        <a:defRPr sz="2000">
          <a:solidFill>
            <a:srgbClr val="878787"/>
          </a:solidFill>
          <a:latin typeface="+mn-lt"/>
          <a:ea typeface="+mn-ea"/>
          <a:cs typeface="+mn-cs"/>
          <a:sym typeface="Calibri" charset="0"/>
        </a:defRPr>
      </a:lvl5pPr>
      <a:lvl6pPr marL="2247900" algn="ctr" rtl="0" fontAlgn="base">
        <a:spcBef>
          <a:spcPts val="500"/>
        </a:spcBef>
        <a:spcAft>
          <a:spcPct val="0"/>
        </a:spcAft>
        <a:defRPr sz="2000">
          <a:solidFill>
            <a:srgbClr val="878787"/>
          </a:solidFill>
          <a:latin typeface="+mn-lt"/>
          <a:ea typeface="+mn-ea"/>
          <a:cs typeface="+mn-cs"/>
          <a:sym typeface="Calibri" charset="0"/>
        </a:defRPr>
      </a:lvl6pPr>
      <a:lvl7pPr marL="2705100" algn="ctr" rtl="0" fontAlgn="base">
        <a:spcBef>
          <a:spcPts val="500"/>
        </a:spcBef>
        <a:spcAft>
          <a:spcPct val="0"/>
        </a:spcAft>
        <a:defRPr sz="2000">
          <a:solidFill>
            <a:srgbClr val="878787"/>
          </a:solidFill>
          <a:latin typeface="+mn-lt"/>
          <a:ea typeface="+mn-ea"/>
          <a:cs typeface="+mn-cs"/>
          <a:sym typeface="Calibri" charset="0"/>
        </a:defRPr>
      </a:lvl7pPr>
      <a:lvl8pPr marL="3162300" algn="ctr" rtl="0" fontAlgn="base">
        <a:spcBef>
          <a:spcPts val="500"/>
        </a:spcBef>
        <a:spcAft>
          <a:spcPct val="0"/>
        </a:spcAft>
        <a:defRPr sz="2000">
          <a:solidFill>
            <a:srgbClr val="878787"/>
          </a:solidFill>
          <a:latin typeface="+mn-lt"/>
          <a:ea typeface="+mn-ea"/>
          <a:cs typeface="+mn-cs"/>
          <a:sym typeface="Calibri" charset="0"/>
        </a:defRPr>
      </a:lvl8pPr>
      <a:lvl9pPr marL="3619500" algn="ctr" rtl="0" fontAlgn="base">
        <a:spcBef>
          <a:spcPts val="500"/>
        </a:spcBef>
        <a:spcAft>
          <a:spcPct val="0"/>
        </a:spcAft>
        <a:defRPr sz="2000">
          <a:solidFill>
            <a:srgbClr val="878787"/>
          </a:solidFill>
          <a:latin typeface="+mn-lt"/>
          <a:ea typeface="+mn-ea"/>
          <a:cs typeface="+mn-cs"/>
          <a:sym typeface="Calibri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93663"/>
            <a:ext cx="8229600" cy="1504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alibri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98613"/>
            <a:ext cx="8229600" cy="5259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alibri" charset="0"/>
              </a:rPr>
              <a:t>Click to edit Master text styles</a:t>
            </a:r>
          </a:p>
          <a:p>
            <a:pPr lvl="1"/>
            <a:r>
              <a:rPr lang="en-US">
                <a:sym typeface="Calibri" charset="0"/>
              </a:rPr>
              <a:t>Second level</a:t>
            </a:r>
          </a:p>
          <a:p>
            <a:pPr lvl="2"/>
            <a:r>
              <a:rPr lang="en-US">
                <a:sym typeface="Calibri" charset="0"/>
              </a:rPr>
              <a:t>Third level</a:t>
            </a:r>
          </a:p>
          <a:p>
            <a:pPr lvl="3"/>
            <a:r>
              <a:rPr lang="en-US">
                <a:sym typeface="Calibri" charset="0"/>
              </a:rPr>
              <a:t>Fourth level</a:t>
            </a:r>
          </a:p>
          <a:p>
            <a:pPr lvl="4"/>
            <a:r>
              <a:rPr lang="en-US">
                <a:sym typeface="Calibri" charset="0"/>
              </a:rPr>
              <a:t>Fifth level</a:t>
            </a:r>
          </a:p>
        </p:txBody>
      </p:sp>
      <p:sp>
        <p:nvSpPr>
          <p:cNvPr id="2051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429625" y="6454775"/>
            <a:ext cx="268288" cy="279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78787"/>
                </a:solidFill>
                <a:latin typeface="+mn-lt"/>
                <a:ea typeface="Calibri" charset="0"/>
                <a:cs typeface="Calibri" charset="0"/>
                <a:sym typeface="Calibri" charset="0"/>
              </a:defRPr>
            </a:lvl1pPr>
          </a:lstStyle>
          <a:p>
            <a:fld id="{FC2B457C-E1F4-A84B-B552-CFFAF4620DA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/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9pPr>
    </p:titleStyle>
    <p:bodyStyle>
      <a:lvl1pPr marL="342900" indent="-342900" algn="l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1pPr>
      <a:lvl2pPr marL="666750" indent="-285750" algn="l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2pPr>
      <a:lvl3pPr marL="1066800" indent="-228600" algn="l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3pPr>
      <a:lvl4pPr marL="15240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4pPr>
      <a:lvl5pPr marL="19812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5pPr>
      <a:lvl6pPr marL="24384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6pPr>
      <a:lvl7pPr marL="28956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7pPr>
      <a:lvl8pPr marL="33528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8pPr>
      <a:lvl9pPr marL="38100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90488"/>
            <a:ext cx="8229600" cy="1509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9144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alibri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257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alibri" charset="0"/>
              </a:rPr>
              <a:t>Click to edit Master text styles</a:t>
            </a:r>
          </a:p>
          <a:p>
            <a:pPr lvl="1"/>
            <a:r>
              <a:rPr lang="en-US">
                <a:sym typeface="Calibri" charset="0"/>
              </a:rPr>
              <a:t>Second level</a:t>
            </a:r>
          </a:p>
          <a:p>
            <a:pPr lvl="2"/>
            <a:r>
              <a:rPr lang="en-US">
                <a:sym typeface="Calibri" charset="0"/>
              </a:rPr>
              <a:t>Third level</a:t>
            </a:r>
          </a:p>
          <a:p>
            <a:pPr lvl="3"/>
            <a:r>
              <a:rPr lang="en-US">
                <a:sym typeface="Calibri" charset="0"/>
              </a:rPr>
              <a:t>Fourth level</a:t>
            </a:r>
          </a:p>
          <a:p>
            <a:pPr lvl="4"/>
            <a:r>
              <a:rPr lang="en-US">
                <a:sym typeface="Calibri" charset="0"/>
              </a:rPr>
              <a:t>Fifth level</a:t>
            </a:r>
          </a:p>
        </p:txBody>
      </p:sp>
      <p:sp>
        <p:nvSpPr>
          <p:cNvPr id="3075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485063" y="6399213"/>
            <a:ext cx="268287" cy="279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+mn-lt"/>
                <a:ea typeface="Calibri" charset="0"/>
                <a:cs typeface="Calibri" charset="0"/>
                <a:sym typeface="Calibri" charset="0"/>
              </a:defRPr>
            </a:lvl1pPr>
          </a:lstStyle>
          <a:p>
            <a:fld id="{A4BC0B71-82C4-AC4B-99F7-F4AD4EA94B7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/>
  <p:hf hdr="0" ftr="0" dt="0"/>
  <p:txStyles>
    <p:titleStyle>
      <a:lvl1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charset="0"/>
        </a:defRPr>
      </a:lvl1pPr>
      <a:lvl2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2pPr>
      <a:lvl3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3pPr>
      <a:lvl4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4pPr>
      <a:lvl5pPr marL="396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5pPr>
      <a:lvl6pPr marL="4968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6pPr>
      <a:lvl7pPr marL="9540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7pPr>
      <a:lvl8pPr marL="14112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8pPr>
      <a:lvl9pPr marL="18684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9pPr>
    </p:titleStyle>
    <p:bodyStyle>
      <a:lvl1pPr marL="382588" indent="-342900" algn="l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1pPr>
      <a:lvl2pPr marL="731838" indent="-285750" algn="l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2pPr>
      <a:lvl3pPr marL="1131888" indent="-228600" algn="l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3pPr>
      <a:lvl4pPr marL="15890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4pPr>
      <a:lvl5pPr marL="20462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5pPr>
      <a:lvl6pPr marL="25034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6pPr>
      <a:lvl7pPr marL="29606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7pPr>
      <a:lvl8pPr marL="34178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8pPr>
      <a:lvl9pPr marL="3875088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00" y="3530600"/>
            <a:ext cx="7353300" cy="800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155700"/>
            <a:ext cx="7353300" cy="2324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user-4350068.publ.com/Make-It-Count-Cluster-Findings" TargetMode="External"/><Relationship Id="rId4" Type="http://schemas.openxmlformats.org/officeDocument/2006/relationships/image" Target="../media/image9.png"/><Relationship Id="rId5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hyperlink" Target="https://custom.cvent.com/AC1461E6AC63400FB8AAA2E83F2C2C45/files/d6197ce4f17d4960936a34a45d240212.pdf" TargetMode="External"/><Relationship Id="rId5" Type="http://schemas.openxmlformats.org/officeDocument/2006/relationships/image" Target="../media/image11.png"/><Relationship Id="rId6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3.png"/><Relationship Id="rId5" Type="http://schemas.openxmlformats.org/officeDocument/2006/relationships/image" Target="../media/image2.jpeg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2.jpeg"/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39700"/>
            <a:ext cx="9182100" cy="259080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93700" y="2757488"/>
            <a:ext cx="8280400" cy="1485900"/>
          </a:xfrm>
          <a:ln/>
        </p:spPr>
        <p:txBody>
          <a:bodyPr/>
          <a:lstStyle/>
          <a:p>
            <a:r>
              <a:rPr lang="en-US" sz="3600">
                <a:solidFill>
                  <a:srgbClr val="FF3300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Improving mathematics outcomes of Aboriginal  &amp; Torres Strait learners learners</a:t>
            </a:r>
            <a:endParaRPr lang="en-US" sz="3600">
              <a:solidFill>
                <a:srgbClr val="FF3300"/>
              </a:solidFill>
              <a:latin typeface="Calibri Bold" charset="0"/>
              <a:ea typeface="ヒラギノ角ゴ ProN W6" charset="-128"/>
              <a:cs typeface="ヒラギノ角ゴ ProN W6" charset="-128"/>
              <a:sym typeface="Calibri Bold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4673600"/>
            <a:ext cx="6400800" cy="1257300"/>
          </a:xfrm>
          <a:ln/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dirty="0"/>
              <a:t>AAMT </a:t>
            </a:r>
            <a:r>
              <a:rPr lang="en-US" dirty="0" smtClean="0"/>
              <a:t>Symposium for </a:t>
            </a:r>
            <a:r>
              <a:rPr lang="en-US" dirty="0" smtClean="0"/>
              <a:t>Remote Schools</a:t>
            </a:r>
            <a:endParaRPr lang="en-US" dirty="0" smtClean="0"/>
          </a:p>
          <a:p>
            <a:pPr>
              <a:spcBef>
                <a:spcPct val="0"/>
              </a:spcBef>
            </a:pPr>
            <a:r>
              <a:rPr lang="en-US" dirty="0" smtClean="0"/>
              <a:t>12 September 2013</a:t>
            </a:r>
            <a:endParaRPr lang="en-US" dirty="0"/>
          </a:p>
        </p:txBody>
      </p:sp>
      <p:sp>
        <p:nvSpPr>
          <p:cNvPr id="5124" name="Rectangle 4"/>
          <p:cNvSpPr>
            <a:spLocks/>
          </p:cNvSpPr>
          <p:nvPr/>
        </p:nvSpPr>
        <p:spPr bwMode="auto">
          <a:xfrm>
            <a:off x="2917825" y="6362700"/>
            <a:ext cx="3286125" cy="2794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9" bIns="0">
            <a:prstTxWarp prst="textNoShape">
              <a:avLst/>
            </a:prstTxWarp>
            <a:spAutoFit/>
          </a:bodyPr>
          <a:lstStyle/>
          <a:p>
            <a:pPr marL="39688"/>
            <a:r>
              <a:rPr lang="en-US" sz="1200">
                <a:solidFill>
                  <a:schemeClr val="tx1"/>
                </a:solidFill>
                <a:ea typeface="Gill Sans" charset="0"/>
                <a:cs typeface="Gill Sans" charset="0"/>
              </a:rPr>
              <a:t>Australian Association of Mathematics Teachers Inc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97800" y="6362700"/>
            <a:ext cx="1189038" cy="4064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rrowheads="1"/>
          </p:cNvPicPr>
          <p:nvPr/>
        </p:nvPicPr>
        <p:blipFill>
          <a:blip r:embed="rId3"/>
          <a:srcRect b="4860"/>
          <a:stretch>
            <a:fillRect/>
          </a:stretch>
        </p:blipFill>
        <p:spPr bwMode="auto">
          <a:xfrm>
            <a:off x="153988" y="144463"/>
            <a:ext cx="4849812" cy="6524625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sp>
        <p:nvSpPr>
          <p:cNvPr id="8194" name="Rectangle 2"/>
          <p:cNvSpPr>
            <a:spLocks/>
          </p:cNvSpPr>
          <p:nvPr/>
        </p:nvSpPr>
        <p:spPr bwMode="auto">
          <a:xfrm>
            <a:off x="5689600" y="3098800"/>
            <a:ext cx="2743200" cy="685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/>
            <a:r>
              <a:rPr lang="en-US" sz="4400">
                <a:solidFill>
                  <a:schemeClr val="tx1"/>
                </a:solidFill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Imagine</a:t>
            </a:r>
            <a:r>
              <a:rPr lang="en-US"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 </a:t>
            </a:r>
          </a:p>
        </p:txBody>
      </p:sp>
      <p:sp>
        <p:nvSpPr>
          <p:cNvPr id="8195" name="Rectangle 3"/>
          <p:cNvSpPr>
            <a:spLocks/>
          </p:cNvSpPr>
          <p:nvPr/>
        </p:nvSpPr>
        <p:spPr bwMode="auto">
          <a:xfrm>
            <a:off x="5689600" y="3784600"/>
            <a:ext cx="2908300" cy="24384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/>
            <a:r>
              <a:rPr lang="en-US" sz="19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Imagine if Aboriginal students in Australia had the same mathematics outcomes as non-Aboriginal students. </a:t>
            </a:r>
          </a:p>
          <a:p>
            <a:pPr algn="l"/>
            <a:endParaRPr lang="en-US" sz="1900">
              <a:solidFill>
                <a:schemeClr val="tx1"/>
              </a:solidFill>
              <a:latin typeface="Calibri" charset="0"/>
              <a:ea typeface="Calibri" charset="0"/>
              <a:cs typeface="Calibri" charset="0"/>
              <a:sym typeface="Calibri" charset="0"/>
            </a:endParaRPr>
          </a:p>
          <a:p>
            <a:pPr algn="l"/>
            <a:r>
              <a:rPr lang="en-US" sz="19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Australia would be a different place.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97800" y="6362700"/>
            <a:ext cx="1189038" cy="4064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/>
          </p:cNvSpPr>
          <p:nvPr/>
        </p:nvSpPr>
        <p:spPr bwMode="auto">
          <a:xfrm>
            <a:off x="8466138" y="6454775"/>
            <a:ext cx="233362" cy="2794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9" bIns="0" anchor="ctr">
            <a:prstTxWarp prst="textNoShape">
              <a:avLst/>
            </a:prstTxWarp>
            <a:spAutoFit/>
          </a:bodyPr>
          <a:lstStyle/>
          <a:p>
            <a:pPr marL="39688" algn="r"/>
            <a:r>
              <a:rPr lang="en-US" sz="1200">
                <a:solidFill>
                  <a:srgbClr val="878787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7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93800" y="2103438"/>
            <a:ext cx="6985000" cy="3200400"/>
          </a:xfrm>
          <a:ln/>
        </p:spPr>
        <p:txBody>
          <a:bodyPr/>
          <a:lstStyle/>
          <a:p>
            <a:r>
              <a:rPr lang="en-US" sz="6700">
                <a:solidFill>
                  <a:srgbClr val="CC3300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BLUEPRINT</a:t>
            </a:r>
            <a:r>
              <a:rPr lang="en-US" sz="6700">
                <a:solidFill>
                  <a:srgbClr val="CC3300"/>
                </a:solidFill>
                <a:latin typeface="Calibri Bold" charset="0"/>
                <a:ea typeface="ヒラギノ角ゴ ProN W6" charset="-128"/>
                <a:cs typeface="ヒラギノ角ゴ ProN W6" charset="-128"/>
                <a:sym typeface="Calibri Bold" charset="0"/>
              </a:rPr>
              <a:t/>
            </a:r>
            <a:br>
              <a:rPr lang="en-US" sz="6700">
                <a:solidFill>
                  <a:srgbClr val="CC3300"/>
                </a:solidFill>
                <a:latin typeface="Calibri Bold" charset="0"/>
                <a:ea typeface="ヒラギノ角ゴ ProN W6" charset="-128"/>
                <a:cs typeface="ヒラギノ角ゴ ProN W6" charset="-128"/>
                <a:sym typeface="Calibri Bold" charset="0"/>
              </a:rPr>
            </a:br>
            <a:r>
              <a:rPr lang="en-US" sz="2900">
                <a:solidFill>
                  <a:srgbClr val="CC3300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Supporting best teaching of mathematics for Indigenous learners</a:t>
            </a:r>
            <a:endParaRPr lang="en-US" sz="2900">
              <a:solidFill>
                <a:srgbClr val="CC3300"/>
              </a:solidFill>
              <a:latin typeface="Calibri Bold" charset="0"/>
              <a:ea typeface="ヒラギノ角ゴ ProN W6" charset="-128"/>
              <a:cs typeface="ヒラギノ角ゴ ProN W6" charset="-128"/>
              <a:sym typeface="Calibri Bold" charset="0"/>
            </a:endParaRPr>
          </a:p>
        </p:txBody>
      </p:sp>
      <p:pic>
        <p:nvPicPr>
          <p:cNvPr id="12291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68600" y="660400"/>
            <a:ext cx="3606800" cy="132080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2292" name="Rectangle 4"/>
          <p:cNvSpPr>
            <a:spLocks/>
          </p:cNvSpPr>
          <p:nvPr/>
        </p:nvSpPr>
        <p:spPr bwMode="auto">
          <a:xfrm>
            <a:off x="2882900" y="4991100"/>
            <a:ext cx="3303588" cy="1193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marL="342900" indent="-342900" algn="l">
              <a:spcBef>
                <a:spcPts val="800"/>
              </a:spcBef>
              <a:buSzPct val="100000"/>
              <a:buFont typeface="Arial" charset="0"/>
              <a:buChar char="•"/>
            </a:pPr>
            <a:r>
              <a:rPr lang="en-US" sz="3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A call for action</a:t>
            </a:r>
          </a:p>
          <a:p>
            <a:pPr marL="342900" indent="-342900" algn="l">
              <a:spcBef>
                <a:spcPts val="800"/>
              </a:spcBef>
              <a:buSzPct val="100000"/>
              <a:buFont typeface="Arial" charset="0"/>
              <a:buChar char="•"/>
            </a:pPr>
            <a:r>
              <a:rPr lang="en-US" sz="32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National Strategy</a:t>
            </a: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97800" y="6362700"/>
            <a:ext cx="1189038" cy="4064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8C283-87B5-6B4A-9325-C98D9CABACD7}" type="slidenum">
              <a:rPr lang="en-US"/>
              <a:pPr/>
              <a:t>4</a:t>
            </a:fld>
            <a:endParaRPr lang="en-US"/>
          </a:p>
        </p:txBody>
      </p:sp>
      <p:sp>
        <p:nvSpPr>
          <p:cNvPr id="18433" name="Rectangle 1"/>
          <p:cNvSpPr>
            <a:spLocks/>
          </p:cNvSpPr>
          <p:nvPr/>
        </p:nvSpPr>
        <p:spPr bwMode="auto">
          <a:xfrm>
            <a:off x="573088" y="1282700"/>
            <a:ext cx="8331200" cy="22987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 algn="l">
              <a:spcBef>
                <a:spcPts val="2500"/>
              </a:spcBef>
            </a:pPr>
            <a:r>
              <a:rPr lang="en-US" sz="6100" dirty="0" smtClean="0">
                <a:solidFill>
                  <a:srgbClr val="CC3300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What are some of the best things happening </a:t>
            </a:r>
            <a:r>
              <a:rPr lang="en-US" sz="6100" dirty="0" smtClean="0">
                <a:solidFill>
                  <a:srgbClr val="CC3300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in your classrooms, schools and communities?</a:t>
            </a:r>
            <a:endParaRPr lang="en-US" sz="6100" dirty="0">
              <a:solidFill>
                <a:srgbClr val="CC3300"/>
              </a:solidFill>
              <a:latin typeface="Calibri Bold" charset="0"/>
              <a:ea typeface="Calibri Bold" charset="0"/>
              <a:cs typeface="Calibri Bold" charset="0"/>
              <a:sym typeface="Calibri Bold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97800" y="6362700"/>
            <a:ext cx="1189038" cy="4064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8A66E-0BBE-FC49-B652-0FC4CC1E265F}" type="slidenum">
              <a:rPr lang="en-US"/>
              <a:pPr/>
              <a:t>5</a:t>
            </a:fld>
            <a:endParaRPr lang="en-US"/>
          </a:p>
        </p:txBody>
      </p:sp>
      <p:pic>
        <p:nvPicPr>
          <p:cNvPr id="21505" name="Picture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2324100"/>
            <a:ext cx="8978900" cy="254000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1506" name="Rectangle 2"/>
          <p:cNvSpPr>
            <a:spLocks/>
          </p:cNvSpPr>
          <p:nvPr/>
        </p:nvSpPr>
        <p:spPr bwMode="auto">
          <a:xfrm>
            <a:off x="1588" y="5397500"/>
            <a:ext cx="9144000" cy="6223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/>
            <a:r>
              <a:rPr lang="en-US" sz="3600">
                <a:solidFill>
                  <a:schemeClr val="tx1"/>
                </a:solidFill>
                <a:ea typeface="Gill Sans" charset="0"/>
                <a:cs typeface="Gill Sans" charset="0"/>
              </a:rPr>
              <a:t>Numeracy, mathematics and Indigenous learners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55900" y="508000"/>
            <a:ext cx="4089400" cy="13970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67100" y="1955800"/>
            <a:ext cx="2616200" cy="23114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  <p:sp>
        <p:nvSpPr>
          <p:cNvPr id="23554" name="Rectangle 2"/>
          <p:cNvSpPr>
            <a:spLocks/>
          </p:cNvSpPr>
          <p:nvPr/>
        </p:nvSpPr>
        <p:spPr bwMode="auto">
          <a:xfrm>
            <a:off x="3644900" y="5118100"/>
            <a:ext cx="1841500" cy="11049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800"/>
              </a:spcBef>
            </a:pPr>
            <a:r>
              <a:rPr lang="en-US" sz="160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3. Alberton</a:t>
            </a:r>
          </a:p>
          <a:p>
            <a:pPr algn="l">
              <a:spcBef>
                <a:spcPts val="800"/>
              </a:spcBef>
            </a:pPr>
            <a:r>
              <a:rPr lang="en-US"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Resilience; mathematisation &amp; contexutalisaion</a:t>
            </a:r>
          </a:p>
        </p:txBody>
      </p:sp>
      <p:sp>
        <p:nvSpPr>
          <p:cNvPr id="23555" name="Rectangle 3"/>
          <p:cNvSpPr>
            <a:spLocks/>
          </p:cNvSpPr>
          <p:nvPr/>
        </p:nvSpPr>
        <p:spPr bwMode="auto">
          <a:xfrm>
            <a:off x="2451100" y="3924300"/>
            <a:ext cx="1625600" cy="11049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800"/>
              </a:spcBef>
            </a:pPr>
            <a:r>
              <a:rPr lang="en-US" sz="160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2. Noarlunga</a:t>
            </a:r>
          </a:p>
          <a:p>
            <a:pPr algn="l">
              <a:spcBef>
                <a:spcPts val="800"/>
              </a:spcBef>
            </a:pPr>
            <a:r>
              <a:rPr lang="en-US"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explicit and scaffolded pedagogy</a:t>
            </a:r>
          </a:p>
        </p:txBody>
      </p:sp>
      <p:sp>
        <p:nvSpPr>
          <p:cNvPr id="23556" name="Rectangle 4"/>
          <p:cNvSpPr>
            <a:spLocks/>
          </p:cNvSpPr>
          <p:nvPr/>
        </p:nvSpPr>
        <p:spPr bwMode="auto">
          <a:xfrm>
            <a:off x="317500" y="2857500"/>
            <a:ext cx="1625600" cy="17907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800"/>
              </a:spcBef>
            </a:pPr>
            <a:r>
              <a:rPr lang="en-US" sz="160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1.  Swan</a:t>
            </a:r>
          </a:p>
          <a:p>
            <a:pPr algn="l">
              <a:spcBef>
                <a:spcPts val="800"/>
              </a:spcBef>
            </a:pPr>
            <a:r>
              <a:rPr lang="en-US"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language of mathematics, Aboriginal educators &amp; maths, teacher mentors</a:t>
            </a:r>
          </a:p>
        </p:txBody>
      </p:sp>
      <p:sp>
        <p:nvSpPr>
          <p:cNvPr id="23557" name="Rectangle 5"/>
          <p:cNvSpPr>
            <a:spLocks/>
          </p:cNvSpPr>
          <p:nvPr/>
        </p:nvSpPr>
        <p:spPr bwMode="auto">
          <a:xfrm>
            <a:off x="5765800" y="5016500"/>
            <a:ext cx="1625600" cy="1333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800"/>
              </a:spcBef>
            </a:pPr>
            <a:r>
              <a:rPr lang="en-US" sz="160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4. Healesville</a:t>
            </a:r>
          </a:p>
          <a:p>
            <a:pPr algn="l">
              <a:spcBef>
                <a:spcPts val="800"/>
              </a:spcBef>
            </a:pPr>
            <a:r>
              <a:rPr lang="en-US"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cultural competency, 'front loading' students</a:t>
            </a:r>
          </a:p>
        </p:txBody>
      </p:sp>
      <p:sp>
        <p:nvSpPr>
          <p:cNvPr id="23558" name="Rectangle 6"/>
          <p:cNvSpPr>
            <a:spLocks/>
          </p:cNvSpPr>
          <p:nvPr/>
        </p:nvSpPr>
        <p:spPr bwMode="auto">
          <a:xfrm>
            <a:off x="6083300" y="3429000"/>
            <a:ext cx="1625600" cy="14351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800"/>
              </a:spcBef>
            </a:pPr>
            <a:r>
              <a:rPr lang="en-US" sz="160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5. Orange</a:t>
            </a:r>
          </a:p>
          <a:p>
            <a:pPr algn="l">
              <a:spcBef>
                <a:spcPts val="800"/>
              </a:spcBef>
            </a:pPr>
            <a:r>
              <a:rPr lang="en-US"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'8 Ways of Aboriginal learning' </a:t>
            </a:r>
          </a:p>
          <a:p>
            <a:pPr algn="l">
              <a:spcBef>
                <a:spcPts val="800"/>
              </a:spcBef>
            </a:pPr>
            <a:endParaRPr lang="en-US" sz="1600">
              <a:solidFill>
                <a:schemeClr val="tx1"/>
              </a:solidFill>
              <a:latin typeface="Arial" charset="0"/>
              <a:ea typeface="Arial" charset="0"/>
              <a:cs typeface="Arial" charset="0"/>
              <a:sym typeface="Arial" charset="0"/>
            </a:endParaRPr>
          </a:p>
        </p:txBody>
      </p:sp>
      <p:sp>
        <p:nvSpPr>
          <p:cNvPr id="23559" name="Rectangle 7"/>
          <p:cNvSpPr>
            <a:spLocks/>
          </p:cNvSpPr>
          <p:nvPr/>
        </p:nvSpPr>
        <p:spPr bwMode="auto">
          <a:xfrm>
            <a:off x="7391400" y="3810000"/>
            <a:ext cx="1625600" cy="15621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800"/>
              </a:spcBef>
            </a:pPr>
            <a:r>
              <a:rPr lang="en-US" sz="160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6. Dharug</a:t>
            </a:r>
          </a:p>
          <a:p>
            <a:pPr algn="l">
              <a:spcBef>
                <a:spcPts val="800"/>
              </a:spcBef>
            </a:pPr>
            <a:r>
              <a:rPr lang="en-US"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early years cultural identity through mathematics; meta-language</a:t>
            </a:r>
          </a:p>
        </p:txBody>
      </p:sp>
      <p:sp>
        <p:nvSpPr>
          <p:cNvPr id="23560" name="Rectangle 8"/>
          <p:cNvSpPr>
            <a:spLocks/>
          </p:cNvSpPr>
          <p:nvPr/>
        </p:nvSpPr>
        <p:spPr bwMode="auto">
          <a:xfrm>
            <a:off x="7302500" y="2400300"/>
            <a:ext cx="1625600" cy="11049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800"/>
              </a:spcBef>
            </a:pPr>
            <a:r>
              <a:rPr lang="en-US" sz="160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7. Nerang</a:t>
            </a:r>
          </a:p>
          <a:p>
            <a:pPr algn="l">
              <a:spcBef>
                <a:spcPts val="800"/>
              </a:spcBef>
            </a:pPr>
            <a:r>
              <a:rPr lang="en-US"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middle managers in mathematics</a:t>
            </a:r>
          </a:p>
        </p:txBody>
      </p:sp>
      <p:sp>
        <p:nvSpPr>
          <p:cNvPr id="23561" name="Rectangle 9"/>
          <p:cNvSpPr>
            <a:spLocks/>
          </p:cNvSpPr>
          <p:nvPr/>
        </p:nvSpPr>
        <p:spPr bwMode="auto">
          <a:xfrm>
            <a:off x="6083300" y="1397000"/>
            <a:ext cx="1625600" cy="11049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>
              <a:spcBef>
                <a:spcPts val="800"/>
              </a:spcBef>
            </a:pPr>
            <a:r>
              <a:rPr lang="en-US" sz="160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8. Gladstone</a:t>
            </a:r>
          </a:p>
          <a:p>
            <a:pPr algn="l">
              <a:spcBef>
                <a:spcPts val="800"/>
              </a:spcBef>
            </a:pPr>
            <a:r>
              <a:rPr lang="en-US"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middle years investigative learning</a:t>
            </a:r>
          </a:p>
        </p:txBody>
      </p:sp>
      <p:pic>
        <p:nvPicPr>
          <p:cNvPr id="23562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639999">
            <a:off x="3757613" y="3327400"/>
            <a:ext cx="1270000" cy="12700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  <p:pic>
        <p:nvPicPr>
          <p:cNvPr id="23563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60000">
            <a:off x="4999038" y="2938463"/>
            <a:ext cx="939800" cy="9398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  <p:pic>
        <p:nvPicPr>
          <p:cNvPr id="23564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4859999">
            <a:off x="5541963" y="3122613"/>
            <a:ext cx="901700" cy="9017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  <p:pic>
        <p:nvPicPr>
          <p:cNvPr id="23565" name="Picture 1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0400057">
            <a:off x="3819525" y="2525713"/>
            <a:ext cx="1879600" cy="8763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  <p:pic>
        <p:nvPicPr>
          <p:cNvPr id="23566" name="Picture 14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4859999">
            <a:off x="4986338" y="3624263"/>
            <a:ext cx="381000" cy="3683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  <p:pic>
        <p:nvPicPr>
          <p:cNvPr id="23567" name="Picture 1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5600" y="533400"/>
            <a:ext cx="3419475" cy="11684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/>
          </p:cNvSpPr>
          <p:nvPr/>
        </p:nvSpPr>
        <p:spPr bwMode="auto">
          <a:xfrm>
            <a:off x="2641600" y="774700"/>
            <a:ext cx="4394200" cy="1371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r>
              <a:rPr lang="en-US" sz="4400">
                <a:solidFill>
                  <a:srgbClr val="FF3300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Cluster Findings</a:t>
            </a:r>
          </a:p>
          <a:p>
            <a:r>
              <a:rPr lang="en-US" sz="3300">
                <a:solidFill>
                  <a:srgbClr val="FF3300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and associated resources</a:t>
            </a:r>
            <a:r>
              <a:rPr lang="en-US" sz="4400">
                <a:solidFill>
                  <a:srgbClr val="FF3300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</a:t>
            </a:r>
          </a:p>
        </p:txBody>
      </p:sp>
      <p:pic>
        <p:nvPicPr>
          <p:cNvPr id="25602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3600" y="2284413"/>
            <a:ext cx="7607300" cy="3455987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  <p:sp>
        <p:nvSpPr>
          <p:cNvPr id="25603" name="Rectangle 3"/>
          <p:cNvSpPr>
            <a:spLocks/>
          </p:cNvSpPr>
          <p:nvPr/>
        </p:nvSpPr>
        <p:spPr bwMode="auto">
          <a:xfrm>
            <a:off x="7558088" y="5676900"/>
            <a:ext cx="914400" cy="2921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9" bIns="0">
            <a:prstTxWarp prst="textNoShape">
              <a:avLst/>
            </a:prstTxWarp>
            <a:spAutoFit/>
          </a:bodyPr>
          <a:lstStyle/>
          <a:p>
            <a:pPr marL="39688"/>
            <a:r>
              <a:rPr lang="en-US" sz="1300" i="1">
                <a:solidFill>
                  <a:schemeClr val="tx1"/>
                </a:solidFill>
                <a:ea typeface="Gill Sans" charset="0"/>
                <a:cs typeface="Gill Sans" charset="0"/>
              </a:rPr>
              <a:t>AITSL, 2011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97800" y="6362700"/>
            <a:ext cx="1189038" cy="4064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C0C09-602A-5846-A458-67C251267136}" type="slidenum">
              <a:rPr lang="en-US"/>
              <a:pPr/>
              <a:t>8</a:t>
            </a:fld>
            <a:endParaRPr lang="en-US"/>
          </a:p>
        </p:txBody>
      </p:sp>
      <p:sp>
        <p:nvSpPr>
          <p:cNvPr id="27649" name="Rectangle 1"/>
          <p:cNvSpPr>
            <a:spLocks/>
          </p:cNvSpPr>
          <p:nvPr/>
        </p:nvSpPr>
        <p:spPr bwMode="auto">
          <a:xfrm>
            <a:off x="2249488" y="5003800"/>
            <a:ext cx="5816600" cy="5080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 algn="l">
              <a:spcBef>
                <a:spcPts val="200"/>
              </a:spcBef>
            </a:pPr>
            <a:r>
              <a:rPr lang="en-US" sz="1400" b="1">
                <a:solidFill>
                  <a:schemeClr val="tx1"/>
                </a:solidFill>
                <a:ea typeface="Gill Sans" charset="0"/>
                <a:cs typeface="Gill Sans" charset="0"/>
              </a:rPr>
              <a:t>Know Indigenous learners and know how they learn: Be aware, be connected, be sensitive</a:t>
            </a:r>
          </a:p>
        </p:txBody>
      </p:sp>
      <p:sp>
        <p:nvSpPr>
          <p:cNvPr id="27650" name="Rectangle 2"/>
          <p:cNvSpPr>
            <a:spLocks/>
          </p:cNvSpPr>
          <p:nvPr/>
        </p:nvSpPr>
        <p:spPr bwMode="auto">
          <a:xfrm>
            <a:off x="2247900" y="5549900"/>
            <a:ext cx="5816600" cy="7112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 algn="l"/>
            <a:r>
              <a:rPr lang="en-US" sz="1400">
                <a:solidFill>
                  <a:schemeClr val="tx1"/>
                </a:solidFill>
                <a:ea typeface="Gill Sans" charset="0"/>
                <a:cs typeface="Gill Sans" charset="0"/>
              </a:rPr>
              <a:t>1.3 Know what is significant in the daily, lived reality of learners so mathematics learning can be culturally relevant and connected as well as academically rigorous.</a:t>
            </a: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9300" y="5003800"/>
            <a:ext cx="1325563" cy="10922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  <p:sp>
        <p:nvSpPr>
          <p:cNvPr id="27652" name="Rectangle 4"/>
          <p:cNvSpPr>
            <a:spLocks/>
          </p:cNvSpPr>
          <p:nvPr/>
        </p:nvSpPr>
        <p:spPr bwMode="auto">
          <a:xfrm>
            <a:off x="2641600" y="774700"/>
            <a:ext cx="4394200" cy="1371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r>
              <a:rPr lang="en-US" sz="4400">
                <a:solidFill>
                  <a:srgbClr val="FF3300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Cluster Findings</a:t>
            </a:r>
          </a:p>
          <a:p>
            <a:r>
              <a:rPr lang="en-US" sz="3300">
                <a:solidFill>
                  <a:srgbClr val="FF3300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and associated resources</a:t>
            </a:r>
            <a:r>
              <a:rPr lang="en-US" sz="4400">
                <a:solidFill>
                  <a:srgbClr val="FF3300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</a:t>
            </a:r>
          </a:p>
        </p:txBody>
      </p:sp>
      <p:pic>
        <p:nvPicPr>
          <p:cNvPr id="27653" name="Picture 5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71800" y="2370138"/>
            <a:ext cx="2971800" cy="20955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97800" y="6362700"/>
            <a:ext cx="1189038" cy="4064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900" y="203200"/>
            <a:ext cx="8712200" cy="64389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27000" y="0"/>
            <a:ext cx="1854200" cy="17907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97800" y="6362700"/>
            <a:ext cx="1189038" cy="4064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/>
          </p:cNvSpPr>
          <p:nvPr/>
        </p:nvSpPr>
        <p:spPr bwMode="auto">
          <a:xfrm>
            <a:off x="1524000" y="457200"/>
            <a:ext cx="6032500" cy="7493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/>
            <a:r>
              <a:rPr lang="en-US" sz="4400">
                <a:solidFill>
                  <a:srgbClr val="002060"/>
                </a:solidFill>
                <a:latin typeface="Arial Rounded MT Bold" charset="0"/>
                <a:ea typeface="Arial Rounded MT Bold" charset="0"/>
                <a:cs typeface="Arial Rounded MT Bold" charset="0"/>
                <a:sym typeface="Arial Rounded MT Bold" charset="0"/>
              </a:rPr>
              <a:t>NAPLAN Data 2012</a:t>
            </a:r>
          </a:p>
        </p:txBody>
      </p:sp>
      <p:pic>
        <p:nvPicPr>
          <p:cNvPr id="31746" name="Picture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00200"/>
            <a:ext cx="8534400" cy="4584700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7100" y="228600"/>
            <a:ext cx="355600" cy="254000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63500"/>
            <a:ext cx="1854200" cy="1790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97800" y="6362700"/>
            <a:ext cx="1189038" cy="406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29E16-2E50-0541-BF89-F311397ACCB5}" type="slidenum">
              <a:rPr lang="en-US"/>
              <a:pPr/>
              <a:t>11</a:t>
            </a:fld>
            <a:endParaRPr lang="en-US"/>
          </a:p>
        </p:txBody>
      </p:sp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100" dirty="0">
                <a:solidFill>
                  <a:srgbClr val="CC3300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6 things we know from </a:t>
            </a:r>
            <a:r>
              <a:rPr lang="en-US" sz="4100" dirty="0">
                <a:solidFill>
                  <a:srgbClr val="CC33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Make it count</a:t>
            </a:r>
            <a:endParaRPr lang="en-US" sz="4100" dirty="0">
              <a:solidFill>
                <a:srgbClr val="CC3300"/>
              </a:solidFill>
              <a:latin typeface="Calibri Bold Italic" charset="0"/>
              <a:ea typeface="ヒラギノ角ゴ ProN W6" charset="-128"/>
              <a:cs typeface="ヒラギノ角ゴ ProN W6" charset="-128"/>
              <a:sym typeface="Calibri Bold Italic" charset="0"/>
            </a:endParaRP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598613"/>
            <a:ext cx="8229600" cy="4851400"/>
          </a:xfrm>
          <a:ln/>
        </p:spPr>
        <p:txBody>
          <a:bodyPr/>
          <a:lstStyle/>
          <a:p>
            <a:pPr>
              <a:buSzPct val="99000"/>
              <a:buFontTx/>
              <a:buAutoNum type="arabicPeriod"/>
            </a:pPr>
            <a:r>
              <a:rPr lang="en-US" sz="2000" dirty="0"/>
              <a:t>cross-</a:t>
            </a:r>
            <a:r>
              <a:rPr lang="en-US" sz="2000" dirty="0" err="1"/>
              <a:t>sectoral</a:t>
            </a:r>
            <a:r>
              <a:rPr lang="en-US" sz="2000" dirty="0"/>
              <a:t> collaborations work</a:t>
            </a:r>
          </a:p>
          <a:p>
            <a:pPr>
              <a:buSzPct val="99000"/>
              <a:buFontTx/>
              <a:buAutoNum type="arabicPeriod"/>
            </a:pPr>
            <a:r>
              <a:rPr lang="en-US" sz="2000" dirty="0"/>
              <a:t> learning communities</a:t>
            </a:r>
          </a:p>
          <a:p>
            <a:pPr marL="704850" lvl="1" indent="-323850">
              <a:spcBef>
                <a:spcPts val="200"/>
              </a:spcBef>
            </a:pPr>
            <a:r>
              <a:rPr lang="en-US" sz="2000" dirty="0"/>
              <a:t>connected nationally, systemically and locally </a:t>
            </a:r>
          </a:p>
          <a:p>
            <a:pPr marL="704850" lvl="1" indent="-323850">
              <a:spcBef>
                <a:spcPts val="200"/>
              </a:spcBef>
            </a:pPr>
            <a:r>
              <a:rPr lang="en-US" sz="2000" dirty="0"/>
              <a:t>practitioner-researcher partnerships</a:t>
            </a:r>
          </a:p>
          <a:p>
            <a:pPr marL="704850" lvl="1" indent="-323850">
              <a:spcBef>
                <a:spcPts val="200"/>
              </a:spcBef>
            </a:pPr>
            <a:r>
              <a:rPr lang="en-US" sz="2000" dirty="0"/>
              <a:t>Focussed learning</a:t>
            </a:r>
          </a:p>
          <a:p>
            <a:pPr marL="704850" lvl="1" indent="-323850">
              <a:spcBef>
                <a:spcPts val="200"/>
              </a:spcBef>
            </a:pPr>
            <a:r>
              <a:rPr lang="en-US" sz="2000" dirty="0"/>
              <a:t>grass roots upwards</a:t>
            </a:r>
          </a:p>
          <a:p>
            <a:pPr marL="704850" lvl="1" indent="-323850">
              <a:spcBef>
                <a:spcPts val="200"/>
              </a:spcBef>
            </a:pPr>
            <a:r>
              <a:rPr lang="en-US" sz="2000" dirty="0"/>
              <a:t>PL in mathematics content knowledge, pedagogy and cultural responsiveness</a:t>
            </a:r>
            <a:endParaRPr lang="en-US" sz="2000" dirty="0" smtClean="0"/>
          </a:p>
          <a:p>
            <a:pPr>
              <a:buSzPct val="99000"/>
              <a:buFontTx/>
              <a:buAutoNum type="arabicPeriod"/>
            </a:pPr>
            <a:r>
              <a:rPr lang="en-US" sz="2000" dirty="0" smtClean="0"/>
              <a:t>Aboriginal </a:t>
            </a:r>
            <a:r>
              <a:rPr lang="en-US" sz="2000" dirty="0"/>
              <a:t>educators</a:t>
            </a:r>
            <a:r>
              <a:rPr lang="en-US" sz="2000" dirty="0" smtClean="0"/>
              <a:t> p</a:t>
            </a:r>
            <a:r>
              <a:rPr lang="en-US" sz="2000" dirty="0" smtClean="0"/>
              <a:t>lay a </a:t>
            </a:r>
            <a:r>
              <a:rPr lang="en-US" sz="2000" dirty="0" smtClean="0"/>
              <a:t>key role </a:t>
            </a:r>
            <a:endParaRPr lang="en-US" sz="2000" dirty="0"/>
          </a:p>
          <a:p>
            <a:pPr>
              <a:buSzPct val="99000"/>
              <a:buFontTx/>
              <a:buAutoNum type="arabicPeriod"/>
            </a:pPr>
            <a:r>
              <a:rPr lang="en-US" sz="2000" dirty="0"/>
              <a:t>parent and family engagement and creating communities</a:t>
            </a:r>
          </a:p>
          <a:p>
            <a:pPr>
              <a:buSzPct val="99000"/>
              <a:buFontTx/>
              <a:buAutoNum type="arabicPeriod"/>
            </a:pPr>
            <a:r>
              <a:rPr lang="en-US" sz="2000" dirty="0"/>
              <a:t>leaders who are prepared to have a go</a:t>
            </a:r>
          </a:p>
          <a:p>
            <a:pPr>
              <a:buSzPct val="99000"/>
              <a:buFontTx/>
              <a:buAutoNum type="arabicPeriod"/>
            </a:pPr>
            <a:r>
              <a:rPr lang="en-US" sz="2000" dirty="0"/>
              <a:t>National approaches can work and work well</a:t>
            </a:r>
            <a:r>
              <a:rPr lang="en-US" sz="2000" dirty="0" smtClean="0"/>
              <a:t>.</a:t>
            </a:r>
            <a:endParaRPr lang="en-US" dirty="0" smtClean="0"/>
          </a:p>
          <a:p>
            <a:pPr>
              <a:buSzPct val="99000"/>
              <a:buNone/>
            </a:pPr>
            <a:endParaRPr lang="en-US" sz="2000" dirty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97800" y="6362700"/>
            <a:ext cx="1189038" cy="4064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Oval 1"/>
          <p:cNvSpPr>
            <a:spLocks/>
          </p:cNvSpPr>
          <p:nvPr/>
        </p:nvSpPr>
        <p:spPr bwMode="auto">
          <a:xfrm>
            <a:off x="1384300" y="1638300"/>
            <a:ext cx="968375" cy="939800"/>
          </a:xfrm>
          <a:prstGeom prst="ellips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2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Gill Sans" charset="0"/>
                <a:cs typeface="Gill Sans" charset="0"/>
              </a:rPr>
              <a:t>Culturally responsive</a:t>
            </a:r>
          </a:p>
        </p:txBody>
      </p:sp>
      <p:sp>
        <p:nvSpPr>
          <p:cNvPr id="34818" name="Oval 2"/>
          <p:cNvSpPr>
            <a:spLocks/>
          </p:cNvSpPr>
          <p:nvPr/>
        </p:nvSpPr>
        <p:spPr bwMode="auto">
          <a:xfrm>
            <a:off x="2674938" y="4379913"/>
            <a:ext cx="969962" cy="941387"/>
          </a:xfrm>
          <a:prstGeom prst="ellips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2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Gill Sans" charset="0"/>
                <a:cs typeface="Gill Sans" charset="0"/>
              </a:rPr>
              <a:t>Socially responsive</a:t>
            </a:r>
          </a:p>
        </p:txBody>
      </p:sp>
      <p:sp>
        <p:nvSpPr>
          <p:cNvPr id="34819" name="Oval 3"/>
          <p:cNvSpPr>
            <a:spLocks/>
          </p:cNvSpPr>
          <p:nvPr/>
        </p:nvSpPr>
        <p:spPr bwMode="auto">
          <a:xfrm>
            <a:off x="12700" y="4379913"/>
            <a:ext cx="968375" cy="941387"/>
          </a:xfrm>
          <a:prstGeom prst="ellips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2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Gill Sans" charset="0"/>
                <a:cs typeface="Gill Sans" charset="0"/>
              </a:rPr>
              <a:t>Academically responsive</a:t>
            </a:r>
          </a:p>
        </p:txBody>
      </p:sp>
      <p:grpSp>
        <p:nvGrpSpPr>
          <p:cNvPr id="34824" name="Group 8"/>
          <p:cNvGrpSpPr>
            <a:grpSpLocks/>
          </p:cNvGrpSpPr>
          <p:nvPr/>
        </p:nvGrpSpPr>
        <p:grpSpPr bwMode="auto">
          <a:xfrm>
            <a:off x="865188" y="2589213"/>
            <a:ext cx="1952625" cy="1935162"/>
            <a:chOff x="0" y="0"/>
            <a:chExt cx="1229" cy="1219"/>
          </a:xfrm>
        </p:grpSpPr>
        <p:sp>
          <p:nvSpPr>
            <p:cNvPr id="34820" name="Oval 4"/>
            <p:cNvSpPr>
              <a:spLocks/>
            </p:cNvSpPr>
            <p:nvPr/>
          </p:nvSpPr>
          <p:spPr bwMode="auto">
            <a:xfrm>
              <a:off x="224" y="338"/>
              <a:ext cx="797" cy="773"/>
            </a:xfrm>
            <a:prstGeom prst="ellips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>
              <a:prstTxWarp prst="textNoShape">
                <a:avLst/>
              </a:prstTxWarp>
            </a:bodyPr>
            <a:lstStyle/>
            <a:p>
              <a:r>
                <a:rPr lang="en-US" sz="140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ea typeface="Gill Sans" charset="0"/>
                  <a:cs typeface="Gill Sans" charset="0"/>
                </a:rPr>
                <a:t>Responsive mathematics pedagogy</a:t>
              </a:r>
            </a:p>
          </p:txBody>
        </p:sp>
        <p:sp>
          <p:nvSpPr>
            <p:cNvPr id="34821" name="Line 5"/>
            <p:cNvSpPr>
              <a:spLocks noChangeShapeType="1"/>
            </p:cNvSpPr>
            <p:nvPr/>
          </p:nvSpPr>
          <p:spPr bwMode="auto">
            <a:xfrm>
              <a:off x="642" y="0"/>
              <a:ext cx="0" cy="335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22" name="Line 6"/>
            <p:cNvSpPr>
              <a:spLocks noChangeShapeType="1"/>
            </p:cNvSpPr>
            <p:nvPr/>
          </p:nvSpPr>
          <p:spPr bwMode="auto">
            <a:xfrm>
              <a:off x="949" y="989"/>
              <a:ext cx="280" cy="23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23" name="Line 7"/>
            <p:cNvSpPr>
              <a:spLocks noChangeShapeType="1"/>
            </p:cNvSpPr>
            <p:nvPr/>
          </p:nvSpPr>
          <p:spPr bwMode="auto">
            <a:xfrm flipH="1">
              <a:off x="0" y="990"/>
              <a:ext cx="314" cy="228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4828" name="Group 12"/>
          <p:cNvGrpSpPr>
            <a:grpSpLocks/>
          </p:cNvGrpSpPr>
          <p:nvPr/>
        </p:nvGrpSpPr>
        <p:grpSpPr bwMode="auto">
          <a:xfrm>
            <a:off x="563563" y="2482850"/>
            <a:ext cx="2593975" cy="2443163"/>
            <a:chOff x="0" y="0"/>
            <a:chExt cx="1634" cy="1539"/>
          </a:xfrm>
        </p:grpSpPr>
        <p:sp>
          <p:nvSpPr>
            <p:cNvPr id="34825" name="Line 9"/>
            <p:cNvSpPr>
              <a:spLocks noChangeShapeType="1"/>
            </p:cNvSpPr>
            <p:nvPr/>
          </p:nvSpPr>
          <p:spPr bwMode="auto">
            <a:xfrm flipH="1">
              <a:off x="0" y="0"/>
              <a:ext cx="652" cy="1185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26" name="Line 10"/>
            <p:cNvSpPr>
              <a:spLocks noChangeShapeType="1"/>
            </p:cNvSpPr>
            <p:nvPr/>
          </p:nvSpPr>
          <p:spPr bwMode="auto">
            <a:xfrm rot="10800000">
              <a:off x="263" y="1514"/>
              <a:ext cx="1061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27" name="Line 11"/>
            <p:cNvSpPr>
              <a:spLocks noChangeShapeType="1"/>
            </p:cNvSpPr>
            <p:nvPr/>
          </p:nvSpPr>
          <p:spPr bwMode="auto">
            <a:xfrm>
              <a:off x="1011" y="0"/>
              <a:ext cx="623" cy="1185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4829" name="Line 13"/>
          <p:cNvSpPr>
            <a:spLocks noChangeShapeType="1"/>
          </p:cNvSpPr>
          <p:nvPr/>
        </p:nvSpPr>
        <p:spPr bwMode="auto">
          <a:xfrm rot="10800000">
            <a:off x="2984500" y="3479800"/>
            <a:ext cx="927100" cy="3175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miter lim="800000"/>
            <a:headEnd type="stealth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4830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11600" y="2476500"/>
            <a:ext cx="1500188" cy="201453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34831" name="Line 15"/>
          <p:cNvSpPr>
            <a:spLocks noChangeShapeType="1"/>
          </p:cNvSpPr>
          <p:nvPr/>
        </p:nvSpPr>
        <p:spPr bwMode="auto">
          <a:xfrm rot="10800000">
            <a:off x="5486400" y="3479800"/>
            <a:ext cx="1025525" cy="3175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miter lim="800000"/>
            <a:headEnd type="stealth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2" name="Rectangle 16"/>
          <p:cNvSpPr>
            <a:spLocks/>
          </p:cNvSpPr>
          <p:nvPr/>
        </p:nvSpPr>
        <p:spPr bwMode="auto">
          <a:xfrm>
            <a:off x="3916363" y="4489450"/>
            <a:ext cx="1487487" cy="304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tx1"/>
                </a:solidFill>
                <a:ea typeface="Gill Sans" charset="0"/>
                <a:cs typeface="Gill Sans" charset="0"/>
              </a:rPr>
              <a:t>Learning outcomes</a:t>
            </a:r>
          </a:p>
        </p:txBody>
      </p:sp>
      <p:sp>
        <p:nvSpPr>
          <p:cNvPr id="34833" name="Rectangle 17"/>
          <p:cNvSpPr>
            <a:spLocks/>
          </p:cNvSpPr>
          <p:nvPr/>
        </p:nvSpPr>
        <p:spPr bwMode="auto">
          <a:xfrm>
            <a:off x="6650038" y="4489450"/>
            <a:ext cx="1905000" cy="304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tx1"/>
                </a:solidFill>
                <a:ea typeface="Gill Sans" charset="0"/>
                <a:cs typeface="Gill Sans" charset="0"/>
              </a:rPr>
              <a:t>Career/life opportunities</a:t>
            </a:r>
          </a:p>
        </p:txBody>
      </p:sp>
      <p:sp>
        <p:nvSpPr>
          <p:cNvPr id="34834" name="Rectangle 18"/>
          <p:cNvSpPr>
            <a:spLocks/>
          </p:cNvSpPr>
          <p:nvPr/>
        </p:nvSpPr>
        <p:spPr bwMode="auto">
          <a:xfrm>
            <a:off x="2117725" y="463550"/>
            <a:ext cx="5573713" cy="7493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3300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Better teaching of maths</a:t>
            </a:r>
          </a:p>
        </p:txBody>
      </p:sp>
      <p:pic>
        <p:nvPicPr>
          <p:cNvPr id="34835" name="Picture 1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94475" y="2844800"/>
            <a:ext cx="2197100" cy="165100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34836" name="Picture 2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97800" y="6362700"/>
            <a:ext cx="1189038" cy="4064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7" grpId="0" animBg="1" autoUpdateAnimBg="0"/>
      <p:bldP spid="34818" grpId="0" animBg="1" autoUpdateAnimBg="0"/>
      <p:bldP spid="34819" grpId="0" animBg="1" autoUpdateAnimBg="0"/>
      <p:bldP spid="34829" grpId="0" animBg="1"/>
      <p:bldP spid="34831" grpId="0" animBg="1"/>
      <p:bldP spid="34832" grpId="0" autoUpdateAnimBg="0"/>
      <p:bldP spid="34833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6F5F-15EF-A645-90DE-F0387D3C4D57}" type="slidenum">
              <a:rPr lang="en-US"/>
              <a:pPr/>
              <a:t>13</a:t>
            </a:fld>
            <a:endParaRPr lang="en-US"/>
          </a:p>
        </p:txBody>
      </p:sp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665163"/>
            <a:ext cx="8229600" cy="1504950"/>
          </a:xfrm>
          <a:ln/>
        </p:spPr>
        <p:txBody>
          <a:bodyPr/>
          <a:lstStyle/>
          <a:p>
            <a:r>
              <a:rPr lang="en-US" sz="5000">
                <a:solidFill>
                  <a:srgbClr val="FF3300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Coordinated &amp; Connected</a:t>
            </a:r>
            <a:r>
              <a:rPr lang="en-US" sz="5000">
                <a:solidFill>
                  <a:srgbClr val="FF3300"/>
                </a:solidFill>
                <a:latin typeface="Calibri Bold" charset="0"/>
                <a:ea typeface="ヒラギノ角ゴ ProN W6" charset="-128"/>
                <a:cs typeface="ヒラギノ角ゴ ProN W6" charset="-128"/>
                <a:sym typeface="Calibri Bold" charset="0"/>
              </a:rPr>
              <a:t/>
            </a:r>
            <a:br>
              <a:rPr lang="en-US" sz="5000">
                <a:solidFill>
                  <a:srgbClr val="FF3300"/>
                </a:solidFill>
                <a:latin typeface="Calibri Bold" charset="0"/>
                <a:ea typeface="ヒラギノ角ゴ ProN W6" charset="-128"/>
                <a:cs typeface="ヒラギノ角ゴ ProN W6" charset="-128"/>
                <a:sym typeface="Calibri Bold" charset="0"/>
              </a:rPr>
            </a:br>
            <a:r>
              <a:rPr lang="en-US" sz="5000">
                <a:solidFill>
                  <a:srgbClr val="FF3300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National Network</a:t>
            </a:r>
            <a:endParaRPr lang="en-US" sz="5000">
              <a:solidFill>
                <a:srgbClr val="FF3300"/>
              </a:solidFill>
              <a:latin typeface="Calibri Bold" charset="0"/>
              <a:ea typeface="ヒラギノ角ゴ ProN W6" charset="-128"/>
              <a:cs typeface="ヒラギノ角ゴ ProN W6" charset="-128"/>
              <a:sym typeface="Calibri Bold" charset="0"/>
            </a:endParaRPr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17700" y="2894013"/>
            <a:ext cx="4318000" cy="3352800"/>
          </a:xfrm>
          <a:ln/>
        </p:spPr>
        <p:txBody>
          <a:bodyPr/>
          <a:lstStyle/>
          <a:p>
            <a:r>
              <a:rPr lang="en-US"/>
              <a:t>Strategic plan</a:t>
            </a:r>
          </a:p>
          <a:p>
            <a:r>
              <a:rPr lang="en-US"/>
              <a:t>Research agenda</a:t>
            </a:r>
          </a:p>
          <a:p>
            <a:r>
              <a:rPr lang="en-US"/>
              <a:t>partnerships</a:t>
            </a: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97800" y="6362700"/>
            <a:ext cx="1189038" cy="4064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39DBD-C0B5-1640-A7C0-EDC5469CCEE9}" type="slidenum">
              <a:rPr lang="en-US"/>
              <a:pPr/>
              <a:t>14</a:t>
            </a:fld>
            <a:endParaRPr lang="en-US"/>
          </a:p>
        </p:txBody>
      </p:sp>
      <p:sp>
        <p:nvSpPr>
          <p:cNvPr id="4096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6800" dirty="0">
                <a:solidFill>
                  <a:srgbClr val="FF3300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Your thoughts</a:t>
            </a:r>
            <a:endParaRPr lang="en-US" sz="6800" dirty="0">
              <a:solidFill>
                <a:srgbClr val="FF3300"/>
              </a:solidFill>
              <a:latin typeface="Calibri Bold" charset="0"/>
              <a:ea typeface="ヒラギノ角ゴ ProN W6" charset="-128"/>
              <a:cs typeface="ヒラギノ角ゴ ProN W6" charset="-128"/>
              <a:sym typeface="Calibri Bold" charset="0"/>
            </a:endParaRPr>
          </a:p>
        </p:txBody>
      </p:sp>
      <p:sp>
        <p:nvSpPr>
          <p:cNvPr id="40962" name="Rectangle 2"/>
          <p:cNvSpPr>
            <a:spLocks/>
          </p:cNvSpPr>
          <p:nvPr/>
        </p:nvSpPr>
        <p:spPr bwMode="auto">
          <a:xfrm>
            <a:off x="636588" y="1701800"/>
            <a:ext cx="8280400" cy="1955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 algn="l">
              <a:spcBef>
                <a:spcPts val="240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What </a:t>
            </a:r>
            <a:r>
              <a:rPr lang="en-US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would be the key elements/foci of a strategic </a:t>
            </a:r>
            <a:r>
              <a:rPr lang="en-US" dirty="0" smtClean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plan from remote schools/communities perspectives?</a:t>
            </a:r>
            <a:endParaRPr lang="en-US" dirty="0">
              <a:solidFill>
                <a:schemeClr val="tx1"/>
              </a:solidFill>
              <a:latin typeface="Calibri" charset="0"/>
              <a:ea typeface="Calibri" charset="0"/>
              <a:cs typeface="Calibri" charset="0"/>
              <a:sym typeface="Calibri" charset="0"/>
            </a:endParaRP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97800" y="6362700"/>
            <a:ext cx="1189038" cy="4064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/>
          </p:cNvSpPr>
          <p:nvPr/>
        </p:nvSpPr>
        <p:spPr bwMode="auto">
          <a:xfrm>
            <a:off x="8466138" y="6454775"/>
            <a:ext cx="233362" cy="2794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9" bIns="0" anchor="ctr">
            <a:prstTxWarp prst="textNoShape">
              <a:avLst/>
            </a:prstTxWarp>
            <a:spAutoFit/>
          </a:bodyPr>
          <a:lstStyle/>
          <a:p>
            <a:pPr marL="39688" algn="r"/>
            <a:r>
              <a:rPr lang="en-US" sz="1200">
                <a:solidFill>
                  <a:srgbClr val="878787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8</a:t>
            </a: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28700" y="1690688"/>
            <a:ext cx="7073900" cy="4432300"/>
          </a:xfrm>
          <a:ln/>
        </p:spPr>
        <p:txBody>
          <a:bodyPr/>
          <a:lstStyle/>
          <a:p>
            <a:r>
              <a:rPr lang="en-US" sz="4800"/>
              <a:t>Next Steps</a:t>
            </a:r>
          </a:p>
          <a:p>
            <a:pPr marL="285750" lvl="1">
              <a:spcBef>
                <a:spcPts val="1900"/>
              </a:spcBef>
              <a:buFont typeface="Calibri" charset="0"/>
              <a:buChar char="•"/>
            </a:pPr>
            <a:r>
              <a:rPr lang="en-US" sz="3300"/>
              <a:t>Symposiums in each state &amp; territory</a:t>
            </a:r>
          </a:p>
          <a:p>
            <a:pPr marL="285750" lvl="1">
              <a:buFont typeface="Calibri" charset="0"/>
              <a:buChar char="•"/>
            </a:pPr>
            <a:r>
              <a:rPr lang="en-US" sz="3300"/>
              <a:t>Initial meeting of the Network</a:t>
            </a:r>
          </a:p>
          <a:p>
            <a:pPr marL="1104900" lvl="2" indent="-266700">
              <a:buFont typeface="Calibri" charset="0"/>
              <a:buChar char="•"/>
            </a:pPr>
            <a:r>
              <a:rPr lang="en-US" sz="2900"/>
              <a:t>Planning group established</a:t>
            </a:r>
          </a:p>
          <a:p>
            <a:pPr marL="285750" lvl="1">
              <a:buFont typeface="Calibri" charset="0"/>
              <a:buChar char="•"/>
            </a:pPr>
            <a:r>
              <a:rPr lang="en-US" sz="3300"/>
              <a:t>Launch of Network in November</a:t>
            </a:r>
          </a:p>
          <a:p>
            <a:pPr marL="285750" lvl="1">
              <a:buFont typeface="Calibri" charset="0"/>
              <a:buChar char="•"/>
            </a:pPr>
            <a:r>
              <a:rPr lang="en-US" sz="3300"/>
              <a:t>National conference?</a:t>
            </a:r>
          </a:p>
          <a:p>
            <a:pPr marL="285750" lvl="1">
              <a:buFont typeface="Calibri" charset="0"/>
              <a:buChar char="•"/>
            </a:pPr>
            <a:r>
              <a:rPr lang="en-US" sz="3300"/>
              <a:t> …</a:t>
            </a:r>
          </a:p>
        </p:txBody>
      </p:sp>
      <p:sp>
        <p:nvSpPr>
          <p:cNvPr id="41987" name="Rectangle 3"/>
          <p:cNvSpPr>
            <a:spLocks/>
          </p:cNvSpPr>
          <p:nvPr/>
        </p:nvSpPr>
        <p:spPr bwMode="auto">
          <a:xfrm>
            <a:off x="2312988" y="355600"/>
            <a:ext cx="4521200" cy="10922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9" bIns="0">
            <a:prstTxWarp prst="textNoShape">
              <a:avLst/>
            </a:prstTxWarp>
            <a:spAutoFit/>
          </a:bodyPr>
          <a:lstStyle/>
          <a:p>
            <a:pPr marL="39688"/>
            <a:r>
              <a:rPr lang="en-US" sz="6400">
                <a:solidFill>
                  <a:srgbClr val="FF3300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The Network</a:t>
            </a: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97800" y="6362700"/>
            <a:ext cx="1189038" cy="406400"/>
          </a:xfrm>
          <a:prstGeom prst="rect">
            <a:avLst/>
          </a:prstGeom>
          <a:noFill/>
          <a:ln w="25400" cap="flat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- Title Slide">
  <a:themeElements>
    <a:clrScheme name="Default - Title Sli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- Title Slide">
      <a:majorFont>
        <a:latin typeface="Calibri"/>
        <a:ea typeface="ヒラギノ角ゴ ProN W3"/>
        <a:cs typeface="ヒラギノ角ゴ ProN W3"/>
      </a:majorFont>
      <a:minorFont>
        <a:latin typeface="Calibri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Default - 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- Title and Content">
  <a:themeElements>
    <a:clrScheme name="Default - Title and Conte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- Title and Content">
      <a:majorFont>
        <a:latin typeface="Calibri"/>
        <a:ea typeface="ヒラギノ角ゴ ProN W3"/>
        <a:cs typeface="ヒラギノ角ゴ ProN W3"/>
      </a:majorFont>
      <a:minorFont>
        <a:latin typeface="Calibri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Default - Title and Cont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4F81BD"/>
      </a:accent1>
      <a:accent2>
        <a:srgbClr val="333399"/>
      </a:accent2>
      <a:accent3>
        <a:srgbClr val="FFFFFF"/>
      </a:accent3>
      <a:accent4>
        <a:srgbClr val="000000"/>
      </a:accent4>
      <a:accent5>
        <a:srgbClr val="B2C1DB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Calibri"/>
        <a:ea typeface="ヒラギノ角ゴ ProN W3"/>
        <a:cs typeface="ヒラギノ角ゴ ProN W3"/>
      </a:majorFont>
      <a:minorFont>
        <a:latin typeface="Calibri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Pages>0</Pages>
  <Words>383</Words>
  <Characters>0</Characters>
  <Application>Microsoft Macintosh PowerPoint</Application>
  <PresentationFormat>On-screen Show (4:3)</PresentationFormat>
  <Lines>0</Lines>
  <Paragraphs>78</Paragraphs>
  <Slides>15</Slides>
  <Notes>11</Notes>
  <HiddenSlides>0</HiddenSlides>
  <MMClips>0</MMClips>
  <ScaleCrop>false</ScaleCrop>
  <HeadingPairs>
    <vt:vector size="4" baseType="variant">
      <vt:variant>
        <vt:lpstr>Design Template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Default - Title Slide</vt:lpstr>
      <vt:lpstr>Default - Title and Content</vt:lpstr>
      <vt:lpstr>Office Theme</vt:lpstr>
      <vt:lpstr>Title &amp; Subtitle</vt:lpstr>
      <vt:lpstr>Improving mathematics outcomes of Aboriginal  &amp; Torres Strait learners learners</vt:lpstr>
      <vt:lpstr>Slide 2</vt:lpstr>
      <vt:lpstr>BLUEPRINT Supporting best teaching of mathematics for Indigenous learners</vt:lpstr>
      <vt:lpstr>Slide 4</vt:lpstr>
      <vt:lpstr>Slide 5</vt:lpstr>
      <vt:lpstr>Slide 6</vt:lpstr>
      <vt:lpstr>Slide 7</vt:lpstr>
      <vt:lpstr>Slide 8</vt:lpstr>
      <vt:lpstr>Slide 9</vt:lpstr>
      <vt:lpstr>Slide 10</vt:lpstr>
      <vt:lpstr>6 things we know from Make it count</vt:lpstr>
      <vt:lpstr>Slide 12</vt:lpstr>
      <vt:lpstr>Coordinated &amp; Connected National Network</vt:lpstr>
      <vt:lpstr>Your thoughts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Caty Morris</dc:creator>
  <cp:keywords/>
  <dc:description/>
  <cp:lastModifiedBy>Caty Morris</cp:lastModifiedBy>
  <cp:revision>2</cp:revision>
  <dcterms:created xsi:type="dcterms:W3CDTF">2013-09-09T04:03:12Z</dcterms:created>
  <dcterms:modified xsi:type="dcterms:W3CDTF">2013-09-09T04:08:59Z</dcterms:modified>
</cp:coreProperties>
</file>