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60" r:id="rId3"/>
    <p:sldId id="261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89" d="100"/>
          <a:sy n="89" d="100"/>
        </p:scale>
        <p:origin x="-2392" y="-112"/>
      </p:cViewPr>
      <p:guideLst>
        <p:guide orient="horz" pos="206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AF64B70-CE43-3F47-9EFF-27A916DB5E8C}" type="datetimeFigureOut">
              <a:rPr lang="en-US" smtClean="0"/>
              <a:t>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E1FC50B-DC70-DA41-8F7D-7EA01D7ED7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What do </a:t>
            </a:r>
            <a:r>
              <a:rPr lang="en-AU" dirty="0" smtClean="0"/>
              <a:t>I know?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</a:t>
            </a:r>
            <a:r>
              <a:rPr lang="en-AU" dirty="0" smtClean="0"/>
              <a:t>level</a:t>
            </a:r>
            <a:br>
              <a:rPr lang="en-AU" dirty="0" smtClean="0"/>
            </a:br>
            <a:r>
              <a:rPr lang="en-AU" dirty="0" smtClean="0"/>
              <a:t>Third level</a:t>
            </a:r>
            <a:br>
              <a:rPr lang="en-AU" dirty="0" smtClean="0"/>
            </a:b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8061" y="629816"/>
            <a:ext cx="3632051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Instructions</a:t>
            </a:r>
            <a:endParaRPr lang="en-US" sz="3200" b="1" dirty="0">
              <a:solidFill>
                <a:srgbClr val="00009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712" y="1484784"/>
            <a:ext cx="6698679" cy="5373216"/>
          </a:xfrm>
        </p:spPr>
        <p:txBody>
          <a:bodyPr>
            <a:normAutofit/>
          </a:bodyPr>
          <a:lstStyle/>
          <a:p>
            <a:r>
              <a:rPr lang="en-AU" sz="2600" b="1" dirty="0"/>
              <a:t>Materials: </a:t>
            </a:r>
            <a:r>
              <a:rPr lang="en-AU" sz="2600" dirty="0"/>
              <a:t>Blank multiplication grid and two 10-sided (0-9) dice per pair, coloured pencils.</a:t>
            </a:r>
          </a:p>
          <a:p>
            <a:r>
              <a:rPr lang="en-AU" sz="2600" dirty="0"/>
              <a:t>In pairs, students take </a:t>
            </a:r>
            <a:r>
              <a:rPr lang="en-AU" sz="2600" dirty="0" smtClean="0"/>
              <a:t>turns </a:t>
            </a:r>
            <a:r>
              <a:rPr lang="en-AU" sz="2600" dirty="0"/>
              <a:t>to roll the dice and </a:t>
            </a:r>
            <a:r>
              <a:rPr lang="en-AU" sz="2600" dirty="0" smtClean="0"/>
              <a:t>generate </a:t>
            </a:r>
            <a:r>
              <a:rPr lang="en-AU" sz="2600" dirty="0"/>
              <a:t>a multiplication </a:t>
            </a:r>
            <a:r>
              <a:rPr lang="en-AU" sz="2600" dirty="0" smtClean="0"/>
              <a:t>fact</a:t>
            </a:r>
            <a:r>
              <a:rPr lang="en-AU" sz="2600" dirty="0"/>
              <a:t>. For </a:t>
            </a:r>
            <a:r>
              <a:rPr lang="en-AU" sz="2600" dirty="0" err="1"/>
              <a:t>example</a:t>
            </a:r>
            <a:r>
              <a:rPr lang="en-AU" sz="2600" dirty="0" err="1" smtClean="0"/>
              <a:t>,player</a:t>
            </a:r>
            <a:r>
              <a:rPr lang="en-AU" sz="2600" dirty="0" smtClean="0"/>
              <a:t> </a:t>
            </a:r>
            <a:r>
              <a:rPr lang="en-AU" sz="2600" dirty="0"/>
              <a:t>A rolls (5, 3) </a:t>
            </a:r>
            <a:r>
              <a:rPr lang="en-AU" sz="2600" dirty="0" smtClean="0"/>
              <a:t>and </a:t>
            </a:r>
            <a:r>
              <a:rPr lang="en-AU" sz="2600" dirty="0"/>
              <a:t>player B says </a:t>
            </a:r>
            <a:r>
              <a:rPr lang="en-AU" sz="2600" dirty="0" smtClean="0"/>
              <a:t>“</a:t>
            </a:r>
            <a:r>
              <a:rPr lang="en-AU" sz="2600" dirty="0"/>
              <a:t>5 threes are 15, </a:t>
            </a:r>
            <a:r>
              <a:rPr lang="en-AU" sz="2600" dirty="0" smtClean="0"/>
              <a:t/>
            </a:r>
            <a:br>
              <a:rPr lang="en-AU" sz="2600" dirty="0" smtClean="0"/>
            </a:br>
            <a:r>
              <a:rPr lang="en-AU" sz="2600" dirty="0" smtClean="0"/>
              <a:t>and </a:t>
            </a:r>
            <a:r>
              <a:rPr lang="en-AU" sz="2600" dirty="0"/>
              <a:t>3 fives are 15”. </a:t>
            </a:r>
          </a:p>
          <a:p>
            <a:r>
              <a:rPr lang="en-AU" sz="2600" dirty="0"/>
              <a:t>Player B records </a:t>
            </a:r>
            <a:r>
              <a:rPr lang="en-AU" sz="2600" dirty="0" smtClean="0"/>
              <a:t/>
            </a:r>
            <a:br>
              <a:rPr lang="en-AU" sz="2600" dirty="0" smtClean="0"/>
            </a:br>
            <a:r>
              <a:rPr lang="en-AU" sz="2600" dirty="0" smtClean="0"/>
              <a:t>15 in the</a:t>
            </a:r>
            <a:r>
              <a:rPr lang="en-AU" sz="2600" dirty="0"/>
              <a:t> </a:t>
            </a:r>
            <a:r>
              <a:rPr lang="en-AU" sz="2600" dirty="0" smtClean="0"/>
              <a:t>appropriate </a:t>
            </a:r>
            <a:br>
              <a:rPr lang="en-AU" sz="2600" dirty="0" smtClean="0"/>
            </a:br>
            <a:r>
              <a:rPr lang="en-AU" sz="2600" dirty="0" smtClean="0"/>
              <a:t>cells </a:t>
            </a:r>
            <a:r>
              <a:rPr lang="en-AU" sz="2600" dirty="0"/>
              <a:t>on the </a:t>
            </a:r>
            <a:r>
              <a:rPr lang="en-AU" sz="2600" dirty="0" smtClean="0"/>
              <a:t>grid </a:t>
            </a:r>
            <a:br>
              <a:rPr lang="en-AU" sz="2600" dirty="0" smtClean="0"/>
            </a:br>
            <a:r>
              <a:rPr lang="en-AU" sz="2600" dirty="0" smtClean="0"/>
              <a:t>using </a:t>
            </a:r>
            <a:r>
              <a:rPr lang="en-AU" sz="2600" dirty="0"/>
              <a:t>a </a:t>
            </a:r>
            <a:r>
              <a:rPr lang="en-AU" sz="2600" dirty="0" smtClean="0"/>
              <a:t>coloured </a:t>
            </a:r>
            <a:br>
              <a:rPr lang="en-AU" sz="2600" dirty="0" smtClean="0"/>
            </a:br>
            <a:r>
              <a:rPr lang="en-AU" sz="2600" dirty="0" smtClean="0"/>
              <a:t>pencil</a:t>
            </a:r>
            <a:r>
              <a:rPr lang="en-AU" sz="2600" dirty="0"/>
              <a:t>.</a:t>
            </a:r>
          </a:p>
          <a:p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3569" y="176213"/>
            <a:ext cx="1810096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4" descr="MC_GT_E4_A2_Fig1.jpeg"/>
          <p:cNvPicPr>
            <a:picLocks noChangeAspect="1"/>
          </p:cNvPicPr>
          <p:nvPr/>
        </p:nvPicPr>
        <p:blipFill>
          <a:blip r:embed="rId3"/>
          <a:srcRect l="-30719" r="-30719"/>
          <a:stretch>
            <a:fillRect/>
          </a:stretch>
        </p:blipFill>
        <p:spPr>
          <a:xfrm>
            <a:off x="4590435" y="3717032"/>
            <a:ext cx="5199201" cy="2859361"/>
          </a:xfrm>
          <a:prstGeom prst="rect">
            <a:avLst/>
          </a:prstGeom>
        </p:spPr>
      </p:pic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1907704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What do I know?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712" y="1495325"/>
            <a:ext cx="3312368" cy="4525963"/>
          </a:xfrm>
        </p:spPr>
        <p:txBody>
          <a:bodyPr/>
          <a:lstStyle/>
          <a:p>
            <a:r>
              <a:rPr lang="en-AU" sz="2600" dirty="0"/>
              <a:t>If a player takes a long time to work out the product, it is recorded in the cell with a circle around it. If a player does not know then a cross is put in the cell. </a:t>
            </a:r>
            <a:endParaRPr lang="en-AU" sz="2600" dirty="0" smtClean="0"/>
          </a:p>
          <a:p>
            <a:endParaRPr lang="en-US" dirty="0"/>
          </a:p>
        </p:txBody>
      </p:sp>
      <p:pic>
        <p:nvPicPr>
          <p:cNvPr id="6" name="Picture 5" descr="MC_GT_T2_E4_A2_Fig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1" y="3457561"/>
            <a:ext cx="3427009" cy="3048792"/>
          </a:xfrm>
          <a:prstGeom prst="rect">
            <a:avLst/>
          </a:prstGeom>
        </p:spPr>
      </p:pic>
      <p:sp>
        <p:nvSpPr>
          <p:cNvPr id="7" name="Title Placeholder 1"/>
          <p:cNvSpPr txBox="1">
            <a:spLocks/>
          </p:cNvSpPr>
          <p:nvPr/>
        </p:nvSpPr>
        <p:spPr bwMode="auto">
          <a:xfrm>
            <a:off x="1907704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What do I know?</a:t>
            </a:r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3569" y="176213"/>
            <a:ext cx="1810096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948061" y="629816"/>
            <a:ext cx="3632051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Instructions</a:t>
            </a:r>
            <a:endParaRPr lang="en-US" sz="3200" b="1" dirty="0">
              <a:solidFill>
                <a:srgbClr val="00009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8061" y="1628800"/>
            <a:ext cx="4280123" cy="5112568"/>
          </a:xfrm>
        </p:spPr>
        <p:txBody>
          <a:bodyPr/>
          <a:lstStyle/>
          <a:p>
            <a:r>
              <a:rPr lang="en-AU" sz="2600" dirty="0" smtClean="0"/>
              <a:t>Play </a:t>
            </a:r>
            <a:r>
              <a:rPr lang="en-AU" sz="2600" dirty="0"/>
              <a:t>continues until all the cells are filled. They can record the facts for 10 as they cannot be generated using the dice.</a:t>
            </a:r>
            <a:r>
              <a:rPr lang="en-AU" sz="2600" dirty="0" smtClean="0"/>
              <a:t> </a:t>
            </a:r>
          </a:p>
          <a:p>
            <a:r>
              <a:rPr lang="en-AU" sz="2600" dirty="0" smtClean="0"/>
              <a:t>Students discuss and list </a:t>
            </a:r>
            <a:r>
              <a:rPr lang="en-AU" sz="2600" dirty="0"/>
              <a:t>some of the </a:t>
            </a:r>
            <a:r>
              <a:rPr lang="en-AU" sz="2600" dirty="0" smtClean="0"/>
              <a:t>strategies</a:t>
            </a:r>
            <a:r>
              <a:rPr lang="en-AU" sz="2600" dirty="0"/>
              <a:t> </a:t>
            </a:r>
            <a:r>
              <a:rPr lang="en-AU" sz="2600" dirty="0" smtClean="0"/>
              <a:t>used </a:t>
            </a:r>
            <a:r>
              <a:rPr lang="en-AU" sz="2600" dirty="0"/>
              <a:t>for the facts that were tricky to work out. For example, using 4 × 4 and doubles to work out 8 × 4</a:t>
            </a:r>
            <a:r>
              <a:rPr lang="en-AU" dirty="0"/>
              <a:t>.</a:t>
            </a:r>
          </a:p>
          <a:p>
            <a:endParaRPr lang="en-AU" dirty="0" smtClean="0"/>
          </a:p>
          <a:p>
            <a:endParaRPr lang="en-US" dirty="0"/>
          </a:p>
        </p:txBody>
      </p:sp>
      <p:sp>
        <p:nvSpPr>
          <p:cNvPr id="6" name="Title Placeholder 1"/>
          <p:cNvSpPr txBox="1">
            <a:spLocks/>
          </p:cNvSpPr>
          <p:nvPr/>
        </p:nvSpPr>
        <p:spPr bwMode="auto">
          <a:xfrm>
            <a:off x="1907704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What do I know?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3569" y="176213"/>
            <a:ext cx="1810096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948061" y="629816"/>
            <a:ext cx="3632051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Instructions</a:t>
            </a:r>
            <a:endParaRPr lang="en-US" sz="3200" b="1" dirty="0">
              <a:solidFill>
                <a:srgbClr val="00009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C_GT_T2_E3_A3_Fig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1556792"/>
            <a:ext cx="6503594" cy="5112568"/>
          </a:xfrm>
          <a:prstGeom prst="rect">
            <a:avLst/>
          </a:prstGeom>
        </p:spPr>
      </p:pic>
      <p:sp>
        <p:nvSpPr>
          <p:cNvPr id="3" name="Title Placeholder 1"/>
          <p:cNvSpPr txBox="1">
            <a:spLocks/>
          </p:cNvSpPr>
          <p:nvPr/>
        </p:nvSpPr>
        <p:spPr bwMode="auto">
          <a:xfrm>
            <a:off x="1907704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What do I know?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3569" y="176213"/>
            <a:ext cx="1810096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48061" y="629816"/>
            <a:ext cx="3632051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Instructions</a:t>
            </a:r>
            <a:endParaRPr lang="en-US" sz="3200" b="1" dirty="0">
              <a:solidFill>
                <a:srgbClr val="000090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183</Words>
  <Application>Microsoft Macintosh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Instructions</vt:lpstr>
      <vt:lpstr>Instructions</vt:lpstr>
      <vt:lpstr>Instructions</vt:lpstr>
      <vt:lpstr>Instructions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Ann Downton</dc:creator>
  <cp:lastModifiedBy>Microsoft Office User</cp:lastModifiedBy>
  <cp:revision>4</cp:revision>
  <dcterms:created xsi:type="dcterms:W3CDTF">2013-03-06T02:54:51Z</dcterms:created>
  <dcterms:modified xsi:type="dcterms:W3CDTF">2013-05-01T05:46:07Z</dcterms:modified>
</cp:coreProperties>
</file>