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57" r:id="rId3"/>
    <p:sldId id="272" r:id="rId4"/>
    <p:sldId id="259" r:id="rId5"/>
    <p:sldId id="260" r:id="rId6"/>
    <p:sldId id="261" r:id="rId7"/>
    <p:sldId id="264" r:id="rId8"/>
    <p:sldId id="263" r:id="rId9"/>
    <p:sldId id="273" r:id="rId10"/>
    <p:sldId id="275" r:id="rId11"/>
    <p:sldId id="267" r:id="rId12"/>
    <p:sldId id="277" r:id="rId13"/>
    <p:sldId id="276" r:id="rId14"/>
    <p:sldId id="268" r:id="rId15"/>
    <p:sldId id="278" r:id="rId16"/>
    <p:sldId id="269" r:id="rId17"/>
    <p:sldId id="279" r:id="rId18"/>
    <p:sldId id="271" r:id="rId19"/>
    <p:sldId id="25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3636"/>
    <a:srgbClr val="EC1A3A"/>
    <a:srgbClr val="557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8" autoAdjust="0"/>
    <p:restoredTop sz="86294"/>
  </p:normalViewPr>
  <p:slideViewPr>
    <p:cSldViewPr snapToGrid="0">
      <p:cViewPr varScale="1">
        <p:scale>
          <a:sx n="55" d="100"/>
          <a:sy n="55" d="100"/>
        </p:scale>
        <p:origin x="752" y="19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BE901-295F-8A49-BABE-722C677D772D}" type="datetimeFigureOut">
              <a:rPr lang="en-US" smtClean="0"/>
              <a:t>4/23/18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D5C95D-50D1-6244-BA80-80ED39619C39}" type="slidenum">
              <a:rPr lang="en-US" smtClean="0"/>
              <a:t>‹#›</a:t>
            </a:fld>
            <a:endParaRPr lang="en-US"/>
          </a:p>
        </p:txBody>
      </p:sp>
    </p:spTree>
    <p:extLst>
      <p:ext uri="{BB962C8B-B14F-4D97-AF65-F5344CB8AC3E}">
        <p14:creationId xmlns:p14="http://schemas.microsoft.com/office/powerpoint/2010/main" val="24804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 importance of clinical trials. </a:t>
            </a:r>
          </a:p>
          <a:p>
            <a:r>
              <a:rPr lang="en-US" dirty="0"/>
              <a:t>What are some types of interventions? For example: drugs, vaccines, surgery, medical devices, lifestyle changes, screening tests, psychological counselling, education.</a:t>
            </a:r>
          </a:p>
          <a:p>
            <a:r>
              <a:rPr lang="en-US" dirty="0"/>
              <a:t>What is meant by the term ‘side effects’? Unintended consequences. Some examples could be nausea, headaches, weight gain, sleeplessness, irritability. Students may have personal knowledge.</a:t>
            </a:r>
          </a:p>
        </p:txBody>
      </p:sp>
      <p:sp>
        <p:nvSpPr>
          <p:cNvPr id="4" name="Slide Number Placeholder 3"/>
          <p:cNvSpPr>
            <a:spLocks noGrp="1"/>
          </p:cNvSpPr>
          <p:nvPr>
            <p:ph type="sldNum" sz="quarter" idx="10"/>
          </p:nvPr>
        </p:nvSpPr>
        <p:spPr/>
        <p:txBody>
          <a:bodyPr/>
          <a:lstStyle/>
          <a:p>
            <a:fld id="{92D5C95D-50D1-6244-BA80-80ED39619C39}" type="slidenum">
              <a:rPr lang="en-US" smtClean="0"/>
              <a:t>2</a:t>
            </a:fld>
            <a:endParaRPr lang="en-US"/>
          </a:p>
        </p:txBody>
      </p:sp>
    </p:spTree>
    <p:extLst>
      <p:ext uri="{BB962C8B-B14F-4D97-AF65-F5344CB8AC3E}">
        <p14:creationId xmlns:p14="http://schemas.microsoft.com/office/powerpoint/2010/main" val="1859067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D5C95D-50D1-6244-BA80-80ED39619C39}" type="slidenum">
              <a:rPr lang="en-US" smtClean="0"/>
              <a:t>13</a:t>
            </a:fld>
            <a:endParaRPr lang="en-US"/>
          </a:p>
        </p:txBody>
      </p:sp>
    </p:spTree>
    <p:extLst>
      <p:ext uri="{BB962C8B-B14F-4D97-AF65-F5344CB8AC3E}">
        <p14:creationId xmlns:p14="http://schemas.microsoft.com/office/powerpoint/2010/main" val="843677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fld id="{9DD79CF8-D166-7540-88A1-D9205E66FFA9}" type="slidenum">
              <a:rPr lang="en-US" smtClean="0"/>
              <a:t>14</a:t>
            </a:fld>
            <a:endParaRPr lang="en-US" dirty="0"/>
          </a:p>
        </p:txBody>
      </p:sp>
      <p:sp>
        <p:nvSpPr>
          <p:cNvPr id="4" name="Slide Number Placeholder 3"/>
          <p:cNvSpPr>
            <a:spLocks noGrp="1"/>
          </p:cNvSpPr>
          <p:nvPr>
            <p:ph type="sldNum" sz="quarter" idx="10"/>
          </p:nvPr>
        </p:nvSpPr>
        <p:spPr/>
        <p:txBody>
          <a:bodyPr/>
          <a:lstStyle/>
          <a:p>
            <a:fld id="{92D5C95D-50D1-6244-BA80-80ED39619C39}" type="slidenum">
              <a:rPr lang="en-US" smtClean="0"/>
              <a:t>14</a:t>
            </a:fld>
            <a:endParaRPr lang="en-US"/>
          </a:p>
        </p:txBody>
      </p:sp>
    </p:spTree>
    <p:extLst>
      <p:ext uri="{BB962C8B-B14F-4D97-AF65-F5344CB8AC3E}">
        <p14:creationId xmlns:p14="http://schemas.microsoft.com/office/powerpoint/2010/main" val="149631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Compare two </a:t>
            </a:r>
            <a:r>
              <a:rPr lang="en-US" dirty="0" err="1"/>
              <a:t>maths</a:t>
            </a:r>
            <a:r>
              <a:rPr lang="en-US" dirty="0"/>
              <a:t> classes, your class and another at the same year level. Do they have similar characteristics? In a junior class, you could consider gender, feeder primary schools, perhaps ethnicity. Would the two classes be similar enough to conduct an unbiased trial about </a:t>
            </a:r>
            <a:r>
              <a:rPr lang="en-US" dirty="0" err="1"/>
              <a:t>maths</a:t>
            </a:r>
            <a:r>
              <a:rPr lang="en-US" dirty="0"/>
              <a:t>? What if you considered your class and a senior class? How different are they (if at all)?</a:t>
            </a:r>
          </a:p>
        </p:txBody>
      </p:sp>
      <p:sp>
        <p:nvSpPr>
          <p:cNvPr id="4" name="Slide Number Placeholder 3"/>
          <p:cNvSpPr>
            <a:spLocks noGrp="1"/>
          </p:cNvSpPr>
          <p:nvPr>
            <p:ph type="sldNum" sz="quarter" idx="10"/>
          </p:nvPr>
        </p:nvSpPr>
        <p:spPr/>
        <p:txBody>
          <a:bodyPr/>
          <a:lstStyle/>
          <a:p>
            <a:fld id="{92D5C95D-50D1-6244-BA80-80ED39619C39}" type="slidenum">
              <a:rPr lang="en-US" smtClean="0"/>
              <a:t>15</a:t>
            </a:fld>
            <a:endParaRPr lang="en-US"/>
          </a:p>
        </p:txBody>
      </p:sp>
    </p:spTree>
    <p:extLst>
      <p:ext uri="{BB962C8B-B14F-4D97-AF65-F5344CB8AC3E}">
        <p14:creationId xmlns:p14="http://schemas.microsoft.com/office/powerpoint/2010/main" val="1184923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might researchers prefer to use a double blind process? What kind of bias might be eliminated by doing this? </a:t>
            </a:r>
          </a:p>
          <a:p>
            <a:r>
              <a:rPr lang="en-US" dirty="0"/>
              <a:t>Researches may unconsciously signal to participants how the research is going and their particular progress through comments or even body language.</a:t>
            </a:r>
          </a:p>
        </p:txBody>
      </p:sp>
      <p:sp>
        <p:nvSpPr>
          <p:cNvPr id="4" name="Slide Number Placeholder 3"/>
          <p:cNvSpPr>
            <a:spLocks noGrp="1"/>
          </p:cNvSpPr>
          <p:nvPr>
            <p:ph type="sldNum" sz="quarter" idx="10"/>
          </p:nvPr>
        </p:nvSpPr>
        <p:spPr/>
        <p:txBody>
          <a:bodyPr/>
          <a:lstStyle/>
          <a:p>
            <a:fld id="{92D5C95D-50D1-6244-BA80-80ED39619C39}" type="slidenum">
              <a:rPr lang="en-US" smtClean="0"/>
              <a:t>16</a:t>
            </a:fld>
            <a:endParaRPr lang="en-US"/>
          </a:p>
        </p:txBody>
      </p:sp>
    </p:spTree>
    <p:extLst>
      <p:ext uri="{BB962C8B-B14F-4D97-AF65-F5344CB8AC3E}">
        <p14:creationId xmlns:p14="http://schemas.microsoft.com/office/powerpoint/2010/main" val="727645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might be able to research some examples e.g. tobacco companies and their ‘research’ into the effects of smoking.</a:t>
            </a:r>
          </a:p>
        </p:txBody>
      </p:sp>
      <p:sp>
        <p:nvSpPr>
          <p:cNvPr id="4" name="Slide Number Placeholder 3"/>
          <p:cNvSpPr>
            <a:spLocks noGrp="1"/>
          </p:cNvSpPr>
          <p:nvPr>
            <p:ph type="sldNum" sz="quarter" idx="10"/>
          </p:nvPr>
        </p:nvSpPr>
        <p:spPr/>
        <p:txBody>
          <a:bodyPr/>
          <a:lstStyle/>
          <a:p>
            <a:fld id="{92D5C95D-50D1-6244-BA80-80ED39619C39}" type="slidenum">
              <a:rPr lang="en-US" smtClean="0"/>
              <a:t>18</a:t>
            </a:fld>
            <a:endParaRPr lang="en-US"/>
          </a:p>
        </p:txBody>
      </p:sp>
    </p:spTree>
    <p:extLst>
      <p:ext uri="{BB962C8B-B14F-4D97-AF65-F5344CB8AC3E}">
        <p14:creationId xmlns:p14="http://schemas.microsoft.com/office/powerpoint/2010/main" val="1517552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lists the processes needed to set up a clinical trial. We will go through each of the steps.</a:t>
            </a:r>
          </a:p>
        </p:txBody>
      </p:sp>
      <p:sp>
        <p:nvSpPr>
          <p:cNvPr id="4" name="Slide Number Placeholder 3"/>
          <p:cNvSpPr>
            <a:spLocks noGrp="1"/>
          </p:cNvSpPr>
          <p:nvPr>
            <p:ph type="sldNum" sz="quarter" idx="10"/>
          </p:nvPr>
        </p:nvSpPr>
        <p:spPr/>
        <p:txBody>
          <a:bodyPr/>
          <a:lstStyle/>
          <a:p>
            <a:fld id="{92D5C95D-50D1-6244-BA80-80ED39619C39}" type="slidenum">
              <a:rPr lang="en-US" smtClean="0"/>
              <a:t>3</a:t>
            </a:fld>
            <a:endParaRPr lang="en-US"/>
          </a:p>
        </p:txBody>
      </p:sp>
    </p:spTree>
    <p:extLst>
      <p:ext uri="{BB962C8B-B14F-4D97-AF65-F5344CB8AC3E}">
        <p14:creationId xmlns:p14="http://schemas.microsoft.com/office/powerpoint/2010/main" val="2709249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‘informed consent’? </a:t>
            </a:r>
            <a:r>
              <a:rPr lang="en-AU" sz="1200" b="0" i="0" kern="1200" dirty="0">
                <a:solidFill>
                  <a:schemeClr val="tx1"/>
                </a:solidFill>
                <a:effectLst/>
                <a:latin typeface="+mn-lt"/>
                <a:ea typeface="+mn-ea"/>
                <a:cs typeface="+mn-cs"/>
              </a:rPr>
              <a:t>Permission granted in full knowledge of the possible consequences i.e. both risks and benefits.</a:t>
            </a:r>
            <a:endParaRPr lang="en-US" dirty="0"/>
          </a:p>
          <a:p>
            <a:r>
              <a:rPr lang="en-US" dirty="0"/>
              <a:t>Why is personal information confidential?</a:t>
            </a:r>
          </a:p>
          <a:p>
            <a:r>
              <a:rPr lang="en-US" dirty="0"/>
              <a:t>What kind of a trial might be unethical? What about ‘Super Size Me’? This is the link for </a:t>
            </a:r>
            <a:r>
              <a:rPr lang="en-US" dirty="0" err="1"/>
              <a:t>Wikipadia</a:t>
            </a:r>
            <a:r>
              <a:rPr lang="en-US" dirty="0"/>
              <a:t>: https://</a:t>
            </a:r>
            <a:r>
              <a:rPr lang="en-US" dirty="0" err="1"/>
              <a:t>en.wikipedia.org</a:t>
            </a:r>
            <a:r>
              <a:rPr lang="en-US" dirty="0"/>
              <a:t>/wiki/</a:t>
            </a:r>
            <a:r>
              <a:rPr lang="en-US" dirty="0" err="1"/>
              <a:t>Super_Size_Me</a:t>
            </a:r>
            <a:endParaRPr lang="en-US" dirty="0"/>
          </a:p>
          <a:p>
            <a:r>
              <a:rPr lang="en-US" dirty="0"/>
              <a:t>You could also watch the documentary on YouTube, although it goes for 1 hour and 40 minutes: https://</a:t>
            </a:r>
            <a:r>
              <a:rPr lang="en-US" dirty="0" err="1"/>
              <a:t>www.youtube.com</a:t>
            </a:r>
            <a:r>
              <a:rPr lang="en-US" dirty="0"/>
              <a:t>/</a:t>
            </a:r>
            <a:r>
              <a:rPr lang="en-US" dirty="0" err="1"/>
              <a:t>watch?v</a:t>
            </a:r>
            <a:r>
              <a:rPr lang="en-US" dirty="0"/>
              <a:t>=</a:t>
            </a:r>
            <a:r>
              <a:rPr lang="en-US" dirty="0" err="1"/>
              <a:t>Sgcc_ZZnAgM</a:t>
            </a:r>
            <a:endParaRPr lang="en-US" dirty="0"/>
          </a:p>
        </p:txBody>
      </p:sp>
      <p:sp>
        <p:nvSpPr>
          <p:cNvPr id="4" name="Slide Number Placeholder 3"/>
          <p:cNvSpPr>
            <a:spLocks noGrp="1"/>
          </p:cNvSpPr>
          <p:nvPr>
            <p:ph type="sldNum" sz="quarter" idx="10"/>
          </p:nvPr>
        </p:nvSpPr>
        <p:spPr/>
        <p:txBody>
          <a:bodyPr/>
          <a:lstStyle/>
          <a:p>
            <a:fld id="{92D5C95D-50D1-6244-BA80-80ED39619C39}" type="slidenum">
              <a:rPr lang="en-US" smtClean="0"/>
              <a:t>4</a:t>
            </a:fld>
            <a:endParaRPr lang="en-US"/>
          </a:p>
        </p:txBody>
      </p:sp>
    </p:spTree>
    <p:extLst>
      <p:ext uri="{BB962C8B-B14F-4D97-AF65-F5344CB8AC3E}">
        <p14:creationId xmlns:p14="http://schemas.microsoft.com/office/powerpoint/2010/main" val="853658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students in the UK were left fighting for their lives after accidentally being given the equivalent of 300 cups of coffee instead of three! Cause was mismeasurement.</a:t>
            </a:r>
          </a:p>
          <a:p>
            <a:r>
              <a:rPr lang="en-US" dirty="0"/>
              <a:t>Link to one version of the reporting: https://</a:t>
            </a:r>
            <a:r>
              <a:rPr lang="en-US" dirty="0" err="1"/>
              <a:t>www.telegraph.co.uk</a:t>
            </a:r>
            <a:r>
              <a:rPr lang="en-US" dirty="0"/>
              <a:t>/news/2017/01/25/university-fined-400k-students-taking-part-caffeine-experiment/</a:t>
            </a:r>
          </a:p>
        </p:txBody>
      </p:sp>
      <p:sp>
        <p:nvSpPr>
          <p:cNvPr id="4" name="Slide Number Placeholder 3"/>
          <p:cNvSpPr>
            <a:spLocks noGrp="1"/>
          </p:cNvSpPr>
          <p:nvPr>
            <p:ph type="sldNum" sz="quarter" idx="10"/>
          </p:nvPr>
        </p:nvSpPr>
        <p:spPr/>
        <p:txBody>
          <a:bodyPr/>
          <a:lstStyle/>
          <a:p>
            <a:fld id="{92D5C95D-50D1-6244-BA80-80ED39619C39}" type="slidenum">
              <a:rPr lang="en-US" smtClean="0"/>
              <a:t>5</a:t>
            </a:fld>
            <a:endParaRPr lang="en-US"/>
          </a:p>
        </p:txBody>
      </p:sp>
    </p:spTree>
    <p:extLst>
      <p:ext uri="{BB962C8B-B14F-4D97-AF65-F5344CB8AC3E}">
        <p14:creationId xmlns:p14="http://schemas.microsoft.com/office/powerpoint/2010/main" val="3976508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a control group? Why is it important? Discuss.</a:t>
            </a:r>
          </a:p>
        </p:txBody>
      </p:sp>
      <p:sp>
        <p:nvSpPr>
          <p:cNvPr id="4" name="Slide Number Placeholder 3"/>
          <p:cNvSpPr>
            <a:spLocks noGrp="1"/>
          </p:cNvSpPr>
          <p:nvPr>
            <p:ph type="sldNum" sz="quarter" idx="10"/>
          </p:nvPr>
        </p:nvSpPr>
        <p:spPr/>
        <p:txBody>
          <a:bodyPr/>
          <a:lstStyle/>
          <a:p>
            <a:fld id="{92D5C95D-50D1-6244-BA80-80ED39619C39}" type="slidenum">
              <a:rPr lang="en-US" smtClean="0"/>
              <a:t>7</a:t>
            </a:fld>
            <a:endParaRPr lang="en-US"/>
          </a:p>
        </p:txBody>
      </p:sp>
    </p:spTree>
    <p:extLst>
      <p:ext uri="{BB962C8B-B14F-4D97-AF65-F5344CB8AC3E}">
        <p14:creationId xmlns:p14="http://schemas.microsoft.com/office/powerpoint/2010/main" val="1882195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400" dirty="0">
                <a:solidFill>
                  <a:srgbClr val="354F5F"/>
                </a:solidFill>
                <a:latin typeface="Candara" charset="0"/>
                <a:ea typeface="Candara" charset="0"/>
                <a:cs typeface="Candara" charset="0"/>
              </a:rPr>
              <a:t>What is a placebo? </a:t>
            </a:r>
            <a:r>
              <a:rPr lang="en-US" dirty="0"/>
              <a:t>It comes from the Latin “I will please”.</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400" dirty="0">
                <a:solidFill>
                  <a:srgbClr val="354F5F"/>
                </a:solidFill>
                <a:latin typeface="Candara" charset="0"/>
                <a:ea typeface="Candara" charset="0"/>
                <a:cs typeface="Candara" charset="0"/>
              </a:rPr>
              <a:t>If the treatment is a drug in pill form, the  placebo is a pill that looks exactly the same as the new treatment, but contains no active ingredients (sometimes called a ‘sugar pill’).</a:t>
            </a:r>
          </a:p>
        </p:txBody>
      </p:sp>
      <p:sp>
        <p:nvSpPr>
          <p:cNvPr id="4" name="Slide Number Placeholder 3"/>
          <p:cNvSpPr>
            <a:spLocks noGrp="1"/>
          </p:cNvSpPr>
          <p:nvPr>
            <p:ph type="sldNum" sz="quarter" idx="10"/>
          </p:nvPr>
        </p:nvSpPr>
        <p:spPr/>
        <p:txBody>
          <a:bodyPr/>
          <a:lstStyle/>
          <a:p>
            <a:fld id="{92D5C95D-50D1-6244-BA80-80ED39619C39}" type="slidenum">
              <a:rPr lang="en-US" smtClean="0"/>
              <a:t>9</a:t>
            </a:fld>
            <a:endParaRPr lang="en-US"/>
          </a:p>
        </p:txBody>
      </p:sp>
    </p:spTree>
    <p:extLst>
      <p:ext uri="{BB962C8B-B14F-4D97-AF65-F5344CB8AC3E}">
        <p14:creationId xmlns:p14="http://schemas.microsoft.com/office/powerpoint/2010/main" val="3435169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400" dirty="0">
              <a:solidFill>
                <a:srgbClr val="354F5F"/>
              </a:solidFill>
              <a:latin typeface="Candara" charset="0"/>
              <a:ea typeface="Candara" charset="0"/>
              <a:cs typeface="Candara" charset="0"/>
            </a:endParaRPr>
          </a:p>
        </p:txBody>
      </p:sp>
      <p:sp>
        <p:nvSpPr>
          <p:cNvPr id="4" name="Slide Number Placeholder 3"/>
          <p:cNvSpPr>
            <a:spLocks noGrp="1"/>
          </p:cNvSpPr>
          <p:nvPr>
            <p:ph type="sldNum" sz="quarter" idx="10"/>
          </p:nvPr>
        </p:nvSpPr>
        <p:spPr/>
        <p:txBody>
          <a:bodyPr/>
          <a:lstStyle/>
          <a:p>
            <a:fld id="{92D5C95D-50D1-6244-BA80-80ED39619C39}" type="slidenum">
              <a:rPr lang="en-US" smtClean="0"/>
              <a:t>10</a:t>
            </a:fld>
            <a:endParaRPr lang="en-US"/>
          </a:p>
        </p:txBody>
      </p:sp>
    </p:spTree>
    <p:extLst>
      <p:ext uri="{BB962C8B-B14F-4D97-AF65-F5344CB8AC3E}">
        <p14:creationId xmlns:p14="http://schemas.microsoft.com/office/powerpoint/2010/main" val="3201024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D5C95D-50D1-6244-BA80-80ED39619C39}" type="slidenum">
              <a:rPr lang="en-US" smtClean="0"/>
              <a:t>11</a:t>
            </a:fld>
            <a:endParaRPr lang="en-US"/>
          </a:p>
        </p:txBody>
      </p:sp>
    </p:spTree>
    <p:extLst>
      <p:ext uri="{BB962C8B-B14F-4D97-AF65-F5344CB8AC3E}">
        <p14:creationId xmlns:p14="http://schemas.microsoft.com/office/powerpoint/2010/main" val="889739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Variability is an important statistical concept.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Try the experiment again, this time adding the first set of class results with the second. Was there any difference?</a:t>
            </a:r>
          </a:p>
          <a:p>
            <a:r>
              <a:rPr lang="en-US" dirty="0"/>
              <a:t>Students should now understand that here can be a large variability with a small number of trials, which could lead to an erroneous result. Refer back to individuals coin toss results at this point. If the desired outcome was ‘heads’, which student’s trial was ‘successful’ in the activity? How did that differ from the combined data results? Were they approaching the expected outcome of 50/50?</a:t>
            </a:r>
          </a:p>
          <a:p>
            <a:r>
              <a:rPr lang="en-US" dirty="0"/>
              <a:t>You may want to use a computer simulation to trial many, many tosses. This link takes you to a spreadsheet from AAMT’s Top Drawer Teachers’ website: http://</a:t>
            </a:r>
            <a:r>
              <a:rPr lang="en-US" dirty="0" err="1"/>
              <a:t>topdrawer.aamt.edu.au</a:t>
            </a:r>
            <a:r>
              <a:rPr lang="en-US" dirty="0"/>
              <a:t>/Statistics/Downloads/Coin-tossing-activity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92D5C95D-50D1-6244-BA80-80ED39619C39}" type="slidenum">
              <a:rPr lang="en-US" smtClean="0"/>
              <a:t>12</a:t>
            </a:fld>
            <a:endParaRPr lang="en-US"/>
          </a:p>
        </p:txBody>
      </p:sp>
    </p:spTree>
    <p:extLst>
      <p:ext uri="{BB962C8B-B14F-4D97-AF65-F5344CB8AC3E}">
        <p14:creationId xmlns:p14="http://schemas.microsoft.com/office/powerpoint/2010/main" val="1821759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4D5151A2-2280-6140-9CE7-B1F88EF5A229}" type="datetime1">
              <a:rPr lang="en-AU" smtClean="0"/>
              <a:t>23/4/18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3240534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92467DD1-F108-714D-8374-E892CD2B0350}" type="datetime1">
              <a:rPr lang="en-AU" smtClean="0"/>
              <a:t>23/4/18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2295394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78793428-982C-5943-B30C-05F0303477FD}" type="datetime1">
              <a:rPr lang="en-AU" smtClean="0"/>
              <a:t>23/4/18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2788956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solidFill>
                  <a:srgbClr val="363636"/>
                </a:solidFill>
                <a:latin typeface="Calibri" charset="0"/>
                <a:ea typeface="Calibri" charset="0"/>
                <a:cs typeface="Calibri" charset="0"/>
              </a:defRPr>
            </a:lvl1pPr>
          </a:lstStyle>
          <a:p>
            <a:r>
              <a:rPr lang="en-US" dirty="0"/>
              <a:t>Click to edit Master title style</a:t>
            </a:r>
            <a:endParaRPr lang="en-AU" dirty="0"/>
          </a:p>
        </p:txBody>
      </p:sp>
      <p:sp>
        <p:nvSpPr>
          <p:cNvPr id="3" name="Content Placeholder 2"/>
          <p:cNvSpPr>
            <a:spLocks noGrp="1"/>
          </p:cNvSpPr>
          <p:nvPr>
            <p:ph idx="1"/>
          </p:nvPr>
        </p:nvSpPr>
        <p:spPr/>
        <p:txBody>
          <a:bodyPr/>
          <a:lstStyle>
            <a:lvl1pPr>
              <a:defRPr>
                <a:solidFill>
                  <a:srgbClr val="363636"/>
                </a:solidFill>
              </a:defRPr>
            </a:lvl1pPr>
            <a:lvl2pPr>
              <a:defRPr>
                <a:solidFill>
                  <a:srgbClr val="363636"/>
                </a:solidFill>
              </a:defRPr>
            </a:lvl2pPr>
            <a:lvl3pPr>
              <a:defRPr>
                <a:solidFill>
                  <a:srgbClr val="363636"/>
                </a:solidFill>
              </a:defRPr>
            </a:lvl3pPr>
            <a:lvl4pPr>
              <a:defRPr>
                <a:solidFill>
                  <a:srgbClr val="363636"/>
                </a:solidFill>
              </a:defRPr>
            </a:lvl4pPr>
            <a:lvl5pPr>
              <a:defRPr>
                <a:solidFill>
                  <a:srgbClr val="36363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BD460B72-5689-4145-9702-3F4A4F86250E}" type="datetime1">
              <a:rPr lang="en-AU" smtClean="0"/>
              <a:t>23/4/18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89B6E2-27A6-4D9F-98F2-50522C9E2196}" type="slidenum">
              <a:rPr lang="en-AU" smtClean="0"/>
              <a:t>‹#›</a:t>
            </a:fld>
            <a:endParaRPr lang="en-AU"/>
          </a:p>
        </p:txBody>
      </p:sp>
      <p:sp>
        <p:nvSpPr>
          <p:cNvPr id="9" name="Rectangle 8"/>
          <p:cNvSpPr/>
          <p:nvPr userDrawn="1"/>
        </p:nvSpPr>
        <p:spPr>
          <a:xfrm>
            <a:off x="0" y="828675"/>
            <a:ext cx="838200" cy="342900"/>
          </a:xfrm>
          <a:prstGeom prst="rect">
            <a:avLst/>
          </a:prstGeom>
          <a:solidFill>
            <a:srgbClr val="EC1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0924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CE4091-752D-A748-8E82-2121609A09A0}" type="datetime1">
              <a:rPr lang="en-AU" smtClean="0"/>
              <a:t>23/4/18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1909085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E0ECC3CF-713B-374B-862A-E84727772491}" type="datetime1">
              <a:rPr lang="en-AU" smtClean="0"/>
              <a:t>23/4/18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2265701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3D6A54CC-8F8D-9A4B-85E0-D4BD4732E026}" type="datetime1">
              <a:rPr lang="en-AU" smtClean="0"/>
              <a:t>23/4/18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4163185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BB45C6BB-527A-3748-BC70-F45AC751BC38}" type="datetime1">
              <a:rPr lang="en-AU" smtClean="0"/>
              <a:t>23/4/18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202714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423AF1-74A1-8847-AA38-A2924A9049B5}" type="datetime1">
              <a:rPr lang="en-AU" smtClean="0"/>
              <a:t>23/4/18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383386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85F16D-6935-1D45-9C86-528881B22845}" type="datetime1">
              <a:rPr lang="en-AU" smtClean="0"/>
              <a:t>23/4/18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156833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BD67C-07F4-2342-855A-3D3482377F98}" type="datetime1">
              <a:rPr lang="en-AU" smtClean="0"/>
              <a:t>23/4/18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C89B6E2-27A6-4D9F-98F2-50522C9E2196}" type="slidenum">
              <a:rPr lang="en-AU" smtClean="0"/>
              <a:t>‹#›</a:t>
            </a:fld>
            <a:endParaRPr lang="en-AU"/>
          </a:p>
        </p:txBody>
      </p:sp>
    </p:spTree>
    <p:extLst>
      <p:ext uri="{BB962C8B-B14F-4D97-AF65-F5344CB8AC3E}">
        <p14:creationId xmlns:p14="http://schemas.microsoft.com/office/powerpoint/2010/main" val="132828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BD7285-BFD7-2349-A717-D1E1EDFFEE88}" type="datetime1">
              <a:rPr lang="en-AU" smtClean="0"/>
              <a:t>23/4/18</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9B6E2-27A6-4D9F-98F2-50522C9E2196}" type="slidenum">
              <a:rPr lang="en-AU" smtClean="0"/>
              <a:t>‹#›</a:t>
            </a:fld>
            <a:endParaRPr lang="en-AU"/>
          </a:p>
        </p:txBody>
      </p:sp>
    </p:spTree>
    <p:extLst>
      <p:ext uri="{BB962C8B-B14F-4D97-AF65-F5344CB8AC3E}">
        <p14:creationId xmlns:p14="http://schemas.microsoft.com/office/powerpoint/2010/main" val="1583598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652" y="6097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399167" y="1541148"/>
            <a:ext cx="9120332" cy="150607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1200"/>
              </a:spcAft>
            </a:pPr>
            <a:r>
              <a:rPr lang="en-US" sz="4800" b="1" kern="1400" dirty="0">
                <a:ea typeface="Cambria" charset="0"/>
                <a:cs typeface="Cambria" charset="0"/>
              </a:rPr>
              <a:t>Knowing nutrition</a:t>
            </a:r>
            <a:endParaRPr lang="en-AU" sz="4800" b="1" kern="1400" dirty="0">
              <a:ea typeface="Cambria" charset="0"/>
              <a:cs typeface="Cambria"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8" y="5198204"/>
            <a:ext cx="2210483" cy="1399239"/>
          </a:xfrm>
          <a:prstGeom prst="rect">
            <a:avLst/>
          </a:prstGeom>
        </p:spPr>
      </p:pic>
      <p:grpSp>
        <p:nvGrpSpPr>
          <p:cNvPr id="9" name="Group 8"/>
          <p:cNvGrpSpPr/>
          <p:nvPr/>
        </p:nvGrpSpPr>
        <p:grpSpPr>
          <a:xfrm>
            <a:off x="6959333" y="5417354"/>
            <a:ext cx="4384374" cy="1027287"/>
            <a:chOff x="6959333" y="5417354"/>
            <a:chExt cx="4384374" cy="1027287"/>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16420" y="5417354"/>
              <a:ext cx="1027287" cy="1027287"/>
            </a:xfrm>
            <a:prstGeom prst="rect">
              <a:avLst/>
            </a:prstGeom>
          </p:spPr>
        </p:pic>
        <p:pic>
          <p:nvPicPr>
            <p:cNvPr id="1029" name="A2EF28E6-1E40-4C64-9D3B-77C959F01380" descr="A6B8FD6E-E9AE-4584-B739-45136F87BC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97081" y="5503198"/>
              <a:ext cx="789145" cy="7892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cxnSp>
          <p:nvCxnSpPr>
            <p:cNvPr id="17" name="Straight Connector 16"/>
            <p:cNvCxnSpPr/>
            <p:nvPr/>
          </p:nvCxnSpPr>
          <p:spPr>
            <a:xfrm flipH="1">
              <a:off x="6959333" y="6438150"/>
              <a:ext cx="4268961" cy="6491"/>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 name="Rectangle 2"/>
          <p:cNvSpPr/>
          <p:nvPr/>
        </p:nvSpPr>
        <p:spPr>
          <a:xfrm>
            <a:off x="2399167" y="2805232"/>
            <a:ext cx="9792833" cy="1200150"/>
          </a:xfrm>
          <a:prstGeom prst="rect">
            <a:avLst/>
          </a:prstGeom>
          <a:solidFill>
            <a:srgbClr val="EC1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rgbClr val="363636"/>
              </a:solidFill>
            </a:endParaRPr>
          </a:p>
        </p:txBody>
      </p:sp>
      <p:sp>
        <p:nvSpPr>
          <p:cNvPr id="11" name="Text Box 3"/>
          <p:cNvSpPr txBox="1">
            <a:spLocks noChangeArrowheads="1"/>
          </p:cNvSpPr>
          <p:nvPr/>
        </p:nvSpPr>
        <p:spPr bwMode="auto">
          <a:xfrm>
            <a:off x="2532120" y="3005749"/>
            <a:ext cx="8297943" cy="150607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3200" b="1" kern="1400" dirty="0">
                <a:solidFill>
                  <a:schemeClr val="bg1"/>
                </a:solidFill>
                <a:ea typeface="Candara" charset="0"/>
                <a:cs typeface="Candara" charset="0"/>
              </a:rPr>
              <a:t>Activity 2: Clinical trials and bias</a:t>
            </a:r>
            <a:endParaRPr lang="en-AU" sz="3200" kern="1400" dirty="0">
              <a:solidFill>
                <a:schemeClr val="bg1"/>
              </a:solidFill>
              <a:effectLst/>
              <a:ea typeface="Candara" charset="0"/>
              <a:cs typeface="Candara" charset="0"/>
            </a:endParaRPr>
          </a:p>
        </p:txBody>
      </p:sp>
    </p:spTree>
    <p:extLst>
      <p:ext uri="{BB962C8B-B14F-4D97-AF65-F5344CB8AC3E}">
        <p14:creationId xmlns:p14="http://schemas.microsoft.com/office/powerpoint/2010/main" val="3314346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760851" y="515128"/>
            <a:ext cx="9431149" cy="136800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3. Control groups</a:t>
            </a:r>
            <a:endParaRPr lang="en-US" sz="4800" b="1" kern="1400" dirty="0">
              <a:solidFill>
                <a:srgbClr val="354F5F"/>
              </a:solidFill>
              <a:ea typeface="Candara" charset="0"/>
              <a:cs typeface="Candara" charset="0"/>
            </a:endParaRPr>
          </a:p>
        </p:txBody>
      </p:sp>
      <p:sp>
        <p:nvSpPr>
          <p:cNvPr id="10" name="Text Box 3"/>
          <p:cNvSpPr txBox="1">
            <a:spLocks noChangeArrowheads="1"/>
          </p:cNvSpPr>
          <p:nvPr/>
        </p:nvSpPr>
        <p:spPr bwMode="auto">
          <a:xfrm>
            <a:off x="3586351" y="2112604"/>
            <a:ext cx="8315136" cy="4314826"/>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kern="1400" dirty="0">
                <a:solidFill>
                  <a:srgbClr val="354F5F"/>
                </a:solidFill>
                <a:ea typeface="Candara" charset="0"/>
                <a:cs typeface="Candara" charset="0"/>
              </a:rPr>
              <a:t>If you think and believe you will get better, in some cases you will.</a:t>
            </a:r>
          </a:p>
          <a:p>
            <a:pPr>
              <a:spcAft>
                <a:spcPts val="0"/>
              </a:spcAft>
            </a:pPr>
            <a:endParaRPr lang="en-AU" sz="2800" kern="1400" dirty="0">
              <a:solidFill>
                <a:srgbClr val="354F5F"/>
              </a:solidFill>
              <a:ea typeface="Candara" charset="0"/>
              <a:cs typeface="Candara" charset="0"/>
            </a:endParaRPr>
          </a:p>
          <a:p>
            <a:pPr>
              <a:spcAft>
                <a:spcPts val="0"/>
              </a:spcAft>
            </a:pPr>
            <a:r>
              <a:rPr lang="en-AU" sz="2800" kern="1400" dirty="0">
                <a:solidFill>
                  <a:srgbClr val="354F5F"/>
                </a:solidFill>
                <a:ea typeface="Candara" charset="0"/>
                <a:cs typeface="Candara" charset="0"/>
              </a:rPr>
              <a:t>This is a concern for clinical trials because if anyone in the control group (who have been given the placebo) believes they are being given the new treatment they may have improved outcomes which have nothing to do with the treatment.</a:t>
            </a:r>
          </a:p>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endParaRPr lang="en-AU" sz="3600" kern="1400" dirty="0">
              <a:solidFill>
                <a:srgbClr val="354F5F"/>
              </a:solidFill>
              <a:latin typeface="Candara" charset="0"/>
              <a:ea typeface="Candara" charset="0"/>
              <a:cs typeface="Candara" charset="0"/>
            </a:endParaRPr>
          </a:p>
        </p:txBody>
      </p:sp>
      <p:sp>
        <p:nvSpPr>
          <p:cNvPr id="2" name="TextBox 1">
            <a:extLst>
              <a:ext uri="{FF2B5EF4-FFF2-40B4-BE49-F238E27FC236}">
                <a16:creationId xmlns:a16="http://schemas.microsoft.com/office/drawing/2014/main" id="{DB41DED3-8336-2E4A-BF83-9D0FE1E0B6ED}"/>
              </a:ext>
            </a:extLst>
          </p:cNvPr>
          <p:cNvSpPr txBox="1"/>
          <p:nvPr/>
        </p:nvSpPr>
        <p:spPr>
          <a:xfrm>
            <a:off x="7175500" y="1466273"/>
            <a:ext cx="184731" cy="369332"/>
          </a:xfrm>
          <a:prstGeom prst="rect">
            <a:avLst/>
          </a:prstGeom>
          <a:noFill/>
        </p:spPr>
        <p:txBody>
          <a:bodyPr wrap="none" rtlCol="0">
            <a:spAutoFit/>
          </a:bodyPr>
          <a:lstStyle/>
          <a:p>
            <a:endParaRPr lang="en-US" dirty="0"/>
          </a:p>
        </p:txBody>
      </p:sp>
      <p:sp>
        <p:nvSpPr>
          <p:cNvPr id="3" name="TextBox 2">
            <a:extLst>
              <a:ext uri="{FF2B5EF4-FFF2-40B4-BE49-F238E27FC236}">
                <a16:creationId xmlns:a16="http://schemas.microsoft.com/office/drawing/2014/main" id="{8C1DB3EF-F426-4F4A-84C7-ADEF9492E2A5}"/>
              </a:ext>
            </a:extLst>
          </p:cNvPr>
          <p:cNvSpPr txBox="1"/>
          <p:nvPr/>
        </p:nvSpPr>
        <p:spPr>
          <a:xfrm>
            <a:off x="3395851" y="1236799"/>
            <a:ext cx="6929249" cy="646331"/>
          </a:xfrm>
          <a:prstGeom prst="rect">
            <a:avLst/>
          </a:prstGeom>
          <a:noFill/>
        </p:spPr>
        <p:txBody>
          <a:bodyPr wrap="square" rtlCol="0">
            <a:spAutoFit/>
          </a:bodyPr>
          <a:lstStyle/>
          <a:p>
            <a:r>
              <a:rPr lang="en-US" sz="3600" b="1" dirty="0">
                <a:solidFill>
                  <a:schemeClr val="tx2"/>
                </a:solidFill>
              </a:rPr>
              <a:t>The placebo effect</a:t>
            </a:r>
          </a:p>
        </p:txBody>
      </p:sp>
    </p:spTree>
    <p:extLst>
      <p:ext uri="{BB962C8B-B14F-4D97-AF65-F5344CB8AC3E}">
        <p14:creationId xmlns:p14="http://schemas.microsoft.com/office/powerpoint/2010/main" val="989445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4. Number of participants</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3637151" y="1835860"/>
            <a:ext cx="8315136" cy="512921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kern="1400" dirty="0">
                <a:solidFill>
                  <a:srgbClr val="354F5F"/>
                </a:solidFill>
                <a:ea typeface="Candara" charset="0"/>
                <a:cs typeface="Candara" charset="0"/>
              </a:rPr>
              <a:t>The number of participants in a trial must be large enough to be sure it is the new treatment that is making a difference.</a:t>
            </a:r>
          </a:p>
          <a:p>
            <a:pPr>
              <a:spcAft>
                <a:spcPts val="0"/>
              </a:spcAft>
            </a:pPr>
            <a:endParaRPr lang="en-AU" sz="2800" kern="1400" dirty="0">
              <a:solidFill>
                <a:srgbClr val="354F5F"/>
              </a:solidFill>
              <a:ea typeface="Candara" charset="0"/>
              <a:cs typeface="Candara" charset="0"/>
            </a:endParaRPr>
          </a:p>
          <a:p>
            <a:pPr>
              <a:spcAft>
                <a:spcPts val="0"/>
              </a:spcAft>
            </a:pPr>
            <a:r>
              <a:rPr lang="en-AU" sz="2800" kern="1400" dirty="0">
                <a:solidFill>
                  <a:srgbClr val="354F5F"/>
                </a:solidFill>
                <a:ea typeface="Candara" charset="0"/>
                <a:cs typeface="Candara" charset="0"/>
              </a:rPr>
              <a:t>For example 7 out of 10 people improving could be completely by chance. This is called variability.</a:t>
            </a:r>
          </a:p>
          <a:p>
            <a:pPr>
              <a:spcAft>
                <a:spcPts val="0"/>
              </a:spcAft>
            </a:pPr>
            <a:endParaRPr lang="en-AU" sz="2800" kern="1400" dirty="0">
              <a:solidFill>
                <a:srgbClr val="354F5F"/>
              </a:solidFill>
              <a:ea typeface="Candara" charset="0"/>
              <a:cs typeface="Candara" charset="0"/>
            </a:endParaRPr>
          </a:p>
          <a:p>
            <a:pPr>
              <a:spcAft>
                <a:spcPts val="0"/>
              </a:spcAft>
            </a:pPr>
            <a:r>
              <a:rPr lang="en-AU" sz="2800" kern="1400" dirty="0">
                <a:solidFill>
                  <a:srgbClr val="354F5F"/>
                </a:solidFill>
                <a:ea typeface="Candara" charset="0"/>
                <a:cs typeface="Candara" charset="0"/>
              </a:rPr>
              <a:t>But 700 out of 1000 probably indicates that the treatment is making a difference.</a:t>
            </a:r>
          </a:p>
          <a:p>
            <a:pPr marL="457200" indent="-457200">
              <a:spcAft>
                <a:spcPts val="0"/>
              </a:spcAft>
              <a:buFont typeface="Arial" charset="0"/>
              <a:buChar char="•"/>
            </a:pPr>
            <a:endParaRPr lang="en-AU" sz="2800" kern="1400" dirty="0">
              <a:solidFill>
                <a:srgbClr val="354F5F"/>
              </a:solidFill>
              <a:ea typeface="Candara" charset="0"/>
              <a:cs typeface="Candara" charset="0"/>
            </a:endParaRPr>
          </a:p>
          <a:p>
            <a:pPr lvl="1"/>
            <a:endParaRPr lang="en-AU" sz="2800" kern="1400" dirty="0">
              <a:solidFill>
                <a:srgbClr val="354F5F"/>
              </a:solidFill>
              <a:latin typeface="Candara" charset="0"/>
              <a:ea typeface="Candara" charset="0"/>
              <a:cs typeface="Candara" charset="0"/>
            </a:endParaRPr>
          </a:p>
        </p:txBody>
      </p:sp>
    </p:spTree>
    <p:extLst>
      <p:ext uri="{BB962C8B-B14F-4D97-AF65-F5344CB8AC3E}">
        <p14:creationId xmlns:p14="http://schemas.microsoft.com/office/powerpoint/2010/main" val="1436340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4. Number of participants</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3637151" y="1505048"/>
            <a:ext cx="8315136" cy="488299"/>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r>
              <a:rPr lang="en-AU" sz="3600" b="1" kern="1400" dirty="0">
                <a:solidFill>
                  <a:srgbClr val="354F5F"/>
                </a:solidFill>
                <a:latin typeface="Candara" charset="0"/>
                <a:ea typeface="Candara" charset="0"/>
                <a:cs typeface="Candara" charset="0"/>
              </a:rPr>
              <a:t>Variability: an experiment </a:t>
            </a:r>
          </a:p>
          <a:p>
            <a:pPr>
              <a:spcAft>
                <a:spcPts val="0"/>
              </a:spcAft>
            </a:pPr>
            <a:endParaRPr lang="en-AU" sz="3600" b="1" kern="1400" dirty="0">
              <a:solidFill>
                <a:srgbClr val="354F5F"/>
              </a:solidFill>
              <a:ea typeface="Candara" charset="0"/>
              <a:cs typeface="Candara" charset="0"/>
            </a:endParaRPr>
          </a:p>
          <a:p>
            <a:pPr marL="457200" indent="-457200">
              <a:spcAft>
                <a:spcPts val="0"/>
              </a:spcAft>
              <a:buFont typeface="Arial" charset="0"/>
              <a:buChar char="•"/>
            </a:pPr>
            <a:endParaRPr lang="en-AU" sz="2800" kern="1400" dirty="0">
              <a:solidFill>
                <a:srgbClr val="354F5F"/>
              </a:solidFill>
              <a:ea typeface="Candara" charset="0"/>
              <a:cs typeface="Candara" charset="0"/>
            </a:endParaRPr>
          </a:p>
        </p:txBody>
      </p:sp>
      <p:sp>
        <p:nvSpPr>
          <p:cNvPr id="2" name="TextBox 1">
            <a:extLst>
              <a:ext uri="{FF2B5EF4-FFF2-40B4-BE49-F238E27FC236}">
                <a16:creationId xmlns:a16="http://schemas.microsoft.com/office/drawing/2014/main" id="{C00F2C3D-2AB4-3B49-9957-9140B71EBB7E}"/>
              </a:ext>
            </a:extLst>
          </p:cNvPr>
          <p:cNvSpPr txBox="1"/>
          <p:nvPr/>
        </p:nvSpPr>
        <p:spPr>
          <a:xfrm>
            <a:off x="3637151" y="2270185"/>
            <a:ext cx="7099300" cy="4339650"/>
          </a:xfrm>
          <a:prstGeom prst="rect">
            <a:avLst/>
          </a:prstGeom>
          <a:noFill/>
        </p:spPr>
        <p:txBody>
          <a:bodyPr wrap="square" rtlCol="0">
            <a:spAutoFit/>
          </a:bodyPr>
          <a:lstStyle/>
          <a:p>
            <a:r>
              <a:rPr lang="en-US" sz="2800" dirty="0"/>
              <a:t>Each student rolls a coin 10 times. Record how many tails and how many heads. What was the largest number of heads? What was the smallest? What was the most common number of heads?</a:t>
            </a:r>
          </a:p>
          <a:p>
            <a:endParaRPr lang="en-US" sz="2800" dirty="0"/>
          </a:p>
          <a:p>
            <a:r>
              <a:rPr lang="en-US" sz="2800" dirty="0"/>
              <a:t>Combine all the students results. How many tails and how many heads? What percentage were heads and what percentage were tails? </a:t>
            </a:r>
          </a:p>
          <a:p>
            <a:endParaRPr lang="en-US" sz="2400" dirty="0"/>
          </a:p>
        </p:txBody>
      </p:sp>
    </p:spTree>
    <p:extLst>
      <p:ext uri="{BB962C8B-B14F-4D97-AF65-F5344CB8AC3E}">
        <p14:creationId xmlns:p14="http://schemas.microsoft.com/office/powerpoint/2010/main" val="623647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4. Number of participants</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3606799" y="1749198"/>
            <a:ext cx="7761287" cy="338160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lvl="1"/>
            <a:r>
              <a:rPr lang="en-AU" sz="2800" kern="1400" dirty="0">
                <a:solidFill>
                  <a:srgbClr val="354F5F"/>
                </a:solidFill>
                <a:ea typeface="Candara" charset="0"/>
                <a:cs typeface="Candara" charset="0"/>
              </a:rPr>
              <a:t>Often trials will have a number of phases which involve starting with a small test group (maybe 80 to 100 participants) and then testing on a much larger group to ensure that it is the treatment making the difference. All results would involve statistics and tests of significance.</a:t>
            </a:r>
          </a:p>
          <a:p>
            <a:pPr marL="457200" indent="-457200">
              <a:spcAft>
                <a:spcPts val="0"/>
              </a:spcAft>
              <a:buFont typeface="Arial" charset="0"/>
              <a:buChar char="•"/>
            </a:pPr>
            <a:endParaRPr lang="en-AU" sz="2800" kern="1400" dirty="0">
              <a:solidFill>
                <a:srgbClr val="354F5F"/>
              </a:solidFill>
              <a:ea typeface="Candara" charset="0"/>
              <a:cs typeface="Candara" charset="0"/>
            </a:endParaRPr>
          </a:p>
          <a:p>
            <a:pPr marL="742950" lvl="1" indent="-285750">
              <a:buFont typeface="Arial" charset="0"/>
              <a:buChar char="•"/>
            </a:pPr>
            <a:endParaRPr lang="en-AU" sz="2800" kern="1400" dirty="0">
              <a:solidFill>
                <a:srgbClr val="354F5F"/>
              </a:solidFill>
              <a:latin typeface="Candara" charset="0"/>
              <a:ea typeface="Candara" charset="0"/>
              <a:cs typeface="Candara" charset="0"/>
            </a:endParaRPr>
          </a:p>
        </p:txBody>
      </p:sp>
    </p:spTree>
    <p:extLst>
      <p:ext uri="{BB962C8B-B14F-4D97-AF65-F5344CB8AC3E}">
        <p14:creationId xmlns:p14="http://schemas.microsoft.com/office/powerpoint/2010/main" val="974070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5. </a:t>
            </a:r>
            <a:r>
              <a:rPr lang="en-US" sz="5400" b="1" kern="1400" dirty="0" err="1">
                <a:solidFill>
                  <a:srgbClr val="354F5F"/>
                </a:solidFill>
                <a:ea typeface="Candara" charset="0"/>
                <a:cs typeface="Candara" charset="0"/>
              </a:rPr>
              <a:t>Randomisation</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1" y="1557338"/>
            <a:ext cx="8315136" cy="512921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kern="1400" dirty="0">
                <a:solidFill>
                  <a:srgbClr val="354F5F"/>
                </a:solidFill>
                <a:ea typeface="Candara" charset="0"/>
                <a:cs typeface="Candara" charset="0"/>
              </a:rPr>
              <a:t>Randomisation is the process to ensure the two groups of participants are as similar as possible.</a:t>
            </a:r>
          </a:p>
          <a:p>
            <a:pPr>
              <a:spcAft>
                <a:spcPts val="0"/>
              </a:spcAft>
            </a:pPr>
            <a:endParaRPr lang="en-AU" sz="2800" kern="1400" dirty="0">
              <a:solidFill>
                <a:srgbClr val="354F5F"/>
              </a:solidFill>
              <a:ea typeface="Candara" charset="0"/>
              <a:cs typeface="Candara" charset="0"/>
            </a:endParaRPr>
          </a:p>
          <a:p>
            <a:pPr marL="457200" indent="-457200">
              <a:buFont typeface="Arial" panose="020B0604020202020204" pitchFamily="34" charset="0"/>
              <a:buChar char="•"/>
            </a:pPr>
            <a:r>
              <a:rPr lang="en-AU" sz="2800" kern="1400" dirty="0">
                <a:solidFill>
                  <a:srgbClr val="354F5F"/>
                </a:solidFill>
                <a:ea typeface="Candara" charset="0"/>
                <a:cs typeface="Candara" charset="0"/>
              </a:rPr>
              <a:t>Participants may be allocated to groups to ensure similar numbers with the same attributes (for example: age, gender, educational background, heritage).</a:t>
            </a:r>
          </a:p>
          <a:p>
            <a:endParaRPr lang="en-AU" sz="2800" kern="1400" dirty="0">
              <a:solidFill>
                <a:srgbClr val="354F5F"/>
              </a:solidFill>
              <a:ea typeface="Candara" charset="0"/>
              <a:cs typeface="Candara" charset="0"/>
            </a:endParaRPr>
          </a:p>
          <a:p>
            <a:pPr marL="457200" indent="-457200">
              <a:buFont typeface="Arial" panose="020B0604020202020204" pitchFamily="34" charset="0"/>
              <a:buChar char="•"/>
            </a:pPr>
            <a:r>
              <a:rPr lang="en-AU" sz="2800" kern="1400" dirty="0">
                <a:solidFill>
                  <a:srgbClr val="354F5F"/>
                </a:solidFill>
                <a:ea typeface="Candara" charset="0"/>
                <a:cs typeface="Candara" charset="0"/>
              </a:rPr>
              <a:t>Participants can be allocated to groups by a computer, or another process unknown to the researchers, to eliminate bias.</a:t>
            </a:r>
          </a:p>
        </p:txBody>
      </p:sp>
    </p:spTree>
    <p:extLst>
      <p:ext uri="{BB962C8B-B14F-4D97-AF65-F5344CB8AC3E}">
        <p14:creationId xmlns:p14="http://schemas.microsoft.com/office/powerpoint/2010/main" val="136836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776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5. </a:t>
            </a:r>
            <a:r>
              <a:rPr lang="en-US" sz="5400" b="1" kern="1400" dirty="0" err="1">
                <a:solidFill>
                  <a:srgbClr val="354F5F"/>
                </a:solidFill>
                <a:ea typeface="Candara" charset="0"/>
                <a:cs typeface="Candara" charset="0"/>
              </a:rPr>
              <a:t>Randomisation</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1" y="2535238"/>
            <a:ext cx="8315136" cy="338296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kern="1400" dirty="0">
                <a:solidFill>
                  <a:srgbClr val="354F5F"/>
                </a:solidFill>
                <a:ea typeface="Candara" charset="0"/>
                <a:cs typeface="Candara" charset="0"/>
              </a:rPr>
              <a:t>What are some of the characteristics of your maths class?</a:t>
            </a:r>
          </a:p>
          <a:p>
            <a:pPr>
              <a:spcAft>
                <a:spcPts val="0"/>
              </a:spcAft>
            </a:pPr>
            <a:endParaRPr lang="en-AU" sz="2800" kern="1400" dirty="0">
              <a:solidFill>
                <a:srgbClr val="354F5F"/>
              </a:solidFill>
              <a:ea typeface="Candara" charset="0"/>
              <a:cs typeface="Candara" charset="0"/>
            </a:endParaRPr>
          </a:p>
          <a:p>
            <a:pPr>
              <a:spcAft>
                <a:spcPts val="0"/>
              </a:spcAft>
            </a:pPr>
            <a:r>
              <a:rPr lang="en-AU" sz="2800" kern="1400" dirty="0">
                <a:solidFill>
                  <a:srgbClr val="354F5F"/>
                </a:solidFill>
                <a:ea typeface="Candara" charset="0"/>
                <a:cs typeface="Candara" charset="0"/>
              </a:rPr>
              <a:t>Is your class ‘the same’ as another class? Is it ‘same enough’ to be able to conduct a reliable trial with one group as the control and the other as the intervention group? Why? Why not?</a:t>
            </a:r>
          </a:p>
          <a:p>
            <a:endParaRPr lang="en-AU" sz="2800" kern="1400" dirty="0">
              <a:solidFill>
                <a:srgbClr val="354F5F"/>
              </a:solidFill>
              <a:ea typeface="Candara" charset="0"/>
              <a:cs typeface="Candara" charset="0"/>
            </a:endParaRPr>
          </a:p>
        </p:txBody>
      </p:sp>
      <p:sp>
        <p:nvSpPr>
          <p:cNvPr id="2" name="Rectangle 1">
            <a:extLst>
              <a:ext uri="{FF2B5EF4-FFF2-40B4-BE49-F238E27FC236}">
                <a16:creationId xmlns:a16="http://schemas.microsoft.com/office/drawing/2014/main" id="{3D3AD6AB-1A90-4C4C-AFC0-BE0A59EAE0B4}"/>
              </a:ext>
            </a:extLst>
          </p:cNvPr>
          <p:cNvSpPr/>
          <p:nvPr/>
        </p:nvSpPr>
        <p:spPr>
          <a:xfrm>
            <a:off x="3572658" y="1579121"/>
            <a:ext cx="3013133" cy="646331"/>
          </a:xfrm>
          <a:prstGeom prst="rect">
            <a:avLst/>
          </a:prstGeom>
        </p:spPr>
        <p:txBody>
          <a:bodyPr wrap="none">
            <a:spAutoFit/>
          </a:bodyPr>
          <a:lstStyle/>
          <a:p>
            <a:r>
              <a:rPr lang="en-AU" sz="3600" b="1" kern="1400" dirty="0">
                <a:solidFill>
                  <a:srgbClr val="354F5F"/>
                </a:solidFill>
                <a:ea typeface="Candara" charset="0"/>
                <a:cs typeface="Candara" charset="0"/>
              </a:rPr>
              <a:t>An exploration</a:t>
            </a:r>
          </a:p>
        </p:txBody>
      </p:sp>
    </p:spTree>
    <p:extLst>
      <p:ext uri="{BB962C8B-B14F-4D97-AF65-F5344CB8AC3E}">
        <p14:creationId xmlns:p14="http://schemas.microsoft.com/office/powerpoint/2010/main" val="1876048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6. Blinding</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1" y="1528763"/>
            <a:ext cx="8315136" cy="512921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400" kern="1400" dirty="0">
                <a:solidFill>
                  <a:srgbClr val="354F5F"/>
                </a:solidFill>
                <a:ea typeface="Candara" charset="0"/>
                <a:cs typeface="Candara" charset="0"/>
              </a:rPr>
              <a:t>To reduce bias in the research a process called blinding is used. Blinding in this case means ‘to mask or hide’.</a:t>
            </a:r>
          </a:p>
          <a:p>
            <a:pPr>
              <a:spcAft>
                <a:spcPts val="0"/>
              </a:spcAft>
            </a:pPr>
            <a:endParaRPr lang="en-AU" sz="2400" kern="1400" dirty="0">
              <a:solidFill>
                <a:srgbClr val="354F5F"/>
              </a:solidFill>
              <a:ea typeface="Candara" charset="0"/>
              <a:cs typeface="Candara" charset="0"/>
            </a:endParaRPr>
          </a:p>
          <a:p>
            <a:pPr marL="342900" indent="-342900">
              <a:spcAft>
                <a:spcPts val="0"/>
              </a:spcAft>
              <a:buFont typeface="Arial" panose="020B0604020202020204" pitchFamily="34" charset="0"/>
              <a:buChar char="•"/>
            </a:pPr>
            <a:r>
              <a:rPr lang="en-AU" sz="2400" kern="1400" dirty="0">
                <a:solidFill>
                  <a:srgbClr val="354F5F"/>
                </a:solidFill>
                <a:ea typeface="Candara" charset="0"/>
                <a:cs typeface="Candara" charset="0"/>
              </a:rPr>
              <a:t>Single blind: the participants do not know whether they are in the test group receiving the new treatment or in the control group. </a:t>
            </a:r>
          </a:p>
          <a:p>
            <a:pPr>
              <a:spcAft>
                <a:spcPts val="0"/>
              </a:spcAft>
            </a:pPr>
            <a:endParaRPr lang="en-AU" sz="2400" kern="1400" dirty="0">
              <a:solidFill>
                <a:srgbClr val="354F5F"/>
              </a:solidFill>
              <a:ea typeface="Candara" charset="0"/>
              <a:cs typeface="Candara" charset="0"/>
            </a:endParaRPr>
          </a:p>
          <a:p>
            <a:pPr marL="342900" indent="-342900">
              <a:spcAft>
                <a:spcPts val="0"/>
              </a:spcAft>
              <a:buFont typeface="Arial" panose="020B0604020202020204" pitchFamily="34" charset="0"/>
              <a:buChar char="•"/>
            </a:pPr>
            <a:r>
              <a:rPr lang="en-AU" sz="2400" kern="1400" dirty="0">
                <a:solidFill>
                  <a:srgbClr val="354F5F"/>
                </a:solidFill>
                <a:ea typeface="Candara" charset="0"/>
                <a:cs typeface="Candara" charset="0"/>
              </a:rPr>
              <a:t>Double blind: neither the participants nor the researchers know who is in which group and who is receiving the new treatment and who is not.</a:t>
            </a:r>
          </a:p>
        </p:txBody>
      </p:sp>
    </p:spTree>
    <p:extLst>
      <p:ext uri="{BB962C8B-B14F-4D97-AF65-F5344CB8AC3E}">
        <p14:creationId xmlns:p14="http://schemas.microsoft.com/office/powerpoint/2010/main" val="2004914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Who conducts clinical trials</a:t>
            </a:r>
            <a:r>
              <a:rPr lang="en-US" sz="5100" b="1" kern="1400" dirty="0">
                <a:solidFill>
                  <a:srgbClr val="354F5F"/>
                </a:solidFill>
                <a:latin typeface="Candara" charset="0"/>
                <a:ea typeface="Candara" charset="0"/>
                <a:cs typeface="Candara" charset="0"/>
              </a:rPr>
              <a:t>?</a:t>
            </a:r>
            <a:endParaRPr lang="en-AU" sz="5100" b="1" kern="1400" dirty="0">
              <a:solidFill>
                <a:srgbClr val="354F5F"/>
              </a:solidFill>
              <a:effectLst/>
              <a:latin typeface="Candara" charset="0"/>
              <a:ea typeface="Candara" charset="0"/>
              <a:cs typeface="Candara" charset="0"/>
            </a:endParaRPr>
          </a:p>
        </p:txBody>
      </p:sp>
      <p:sp>
        <p:nvSpPr>
          <p:cNvPr id="10" name="Text Box 3"/>
          <p:cNvSpPr txBox="1">
            <a:spLocks noChangeArrowheads="1"/>
          </p:cNvSpPr>
          <p:nvPr/>
        </p:nvSpPr>
        <p:spPr bwMode="auto">
          <a:xfrm>
            <a:off x="2900551" y="1528763"/>
            <a:ext cx="8315136" cy="512921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kern="1400" dirty="0">
                <a:solidFill>
                  <a:srgbClr val="354F5F"/>
                </a:solidFill>
                <a:ea typeface="Candara" charset="0"/>
                <a:cs typeface="Candara" charset="0"/>
              </a:rPr>
              <a:t>Clinical trials can be conducted by a wide range of groups:</a:t>
            </a:r>
          </a:p>
          <a:p>
            <a:pPr marL="914400" lvl="1" indent="-457200">
              <a:buFont typeface="Arial" charset="0"/>
              <a:buChar char="•"/>
            </a:pPr>
            <a:r>
              <a:rPr lang="en-AU" sz="2800" kern="1400" dirty="0">
                <a:solidFill>
                  <a:srgbClr val="354F5F"/>
                </a:solidFill>
                <a:ea typeface="Candara" charset="0"/>
                <a:cs typeface="Candara" charset="0"/>
              </a:rPr>
              <a:t>Hospitals and other medical institutions</a:t>
            </a:r>
          </a:p>
          <a:p>
            <a:pPr marL="914400" lvl="1" indent="-457200">
              <a:buFont typeface="Arial" charset="0"/>
              <a:buChar char="•"/>
            </a:pPr>
            <a:r>
              <a:rPr lang="en-AU" sz="2800" kern="1400" dirty="0">
                <a:solidFill>
                  <a:srgbClr val="354F5F"/>
                </a:solidFill>
                <a:ea typeface="Candara" charset="0"/>
                <a:cs typeface="Candara" charset="0"/>
              </a:rPr>
              <a:t>Universities</a:t>
            </a:r>
          </a:p>
          <a:p>
            <a:pPr marL="914400" lvl="1" indent="-457200">
              <a:buFont typeface="Arial" charset="0"/>
              <a:buChar char="•"/>
            </a:pPr>
            <a:r>
              <a:rPr lang="en-AU" sz="2800" kern="1400" dirty="0">
                <a:solidFill>
                  <a:srgbClr val="354F5F"/>
                </a:solidFill>
                <a:ea typeface="Candara" charset="0"/>
                <a:cs typeface="Candara" charset="0"/>
              </a:rPr>
              <a:t>Pharmaceutical companies</a:t>
            </a:r>
          </a:p>
          <a:p>
            <a:pPr marL="914400" lvl="1" indent="-457200">
              <a:buFont typeface="Arial" charset="0"/>
              <a:buChar char="•"/>
            </a:pPr>
            <a:r>
              <a:rPr lang="en-AU" sz="2800" kern="1400" dirty="0">
                <a:solidFill>
                  <a:srgbClr val="354F5F"/>
                </a:solidFill>
                <a:ea typeface="Candara" charset="0"/>
                <a:cs typeface="Candara" charset="0"/>
              </a:rPr>
              <a:t>Biotechnology companies</a:t>
            </a:r>
          </a:p>
          <a:p>
            <a:pPr marL="914400" lvl="1" indent="-457200">
              <a:buFont typeface="Arial" charset="0"/>
              <a:buChar char="•"/>
            </a:pPr>
            <a:r>
              <a:rPr lang="en-AU" sz="2800" kern="1400" dirty="0">
                <a:solidFill>
                  <a:srgbClr val="354F5F"/>
                </a:solidFill>
                <a:ea typeface="Candara" charset="0"/>
                <a:cs typeface="Candara" charset="0"/>
              </a:rPr>
              <a:t>Medical devices companies</a:t>
            </a:r>
          </a:p>
          <a:p>
            <a:pPr marL="914400" lvl="1" indent="-457200">
              <a:buFont typeface="Arial" charset="0"/>
              <a:buChar char="•"/>
            </a:pPr>
            <a:r>
              <a:rPr lang="en-AU" sz="2800" kern="1400" dirty="0">
                <a:solidFill>
                  <a:srgbClr val="354F5F"/>
                </a:solidFill>
                <a:ea typeface="Candara" charset="0"/>
                <a:cs typeface="Candara" charset="0"/>
              </a:rPr>
              <a:t>Specialised research groups</a:t>
            </a:r>
          </a:p>
          <a:p>
            <a:endParaRPr lang="en-AU" sz="2800" kern="1400" dirty="0">
              <a:solidFill>
                <a:srgbClr val="354F5F"/>
              </a:solidFill>
              <a:ea typeface="Candara" charset="0"/>
              <a:cs typeface="Candara" charset="0"/>
            </a:endParaRPr>
          </a:p>
          <a:p>
            <a:r>
              <a:rPr lang="en-AU" sz="2800" kern="1400" dirty="0">
                <a:solidFill>
                  <a:srgbClr val="354F5F"/>
                </a:solidFill>
                <a:ea typeface="Candara" charset="0"/>
                <a:cs typeface="Candara" charset="0"/>
              </a:rPr>
              <a:t>In Australia, the CSIRO conducts clinical trials on health, nutrition and biosecurity.</a:t>
            </a:r>
          </a:p>
        </p:txBody>
      </p:sp>
    </p:spTree>
    <p:extLst>
      <p:ext uri="{BB962C8B-B14F-4D97-AF65-F5344CB8AC3E}">
        <p14:creationId xmlns:p14="http://schemas.microsoft.com/office/powerpoint/2010/main" val="903096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ffectLst/>
                <a:ea typeface="Candara" charset="0"/>
                <a:cs typeface="Candara" charset="0"/>
              </a:rPr>
              <a:t>Funding</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1" y="1528763"/>
            <a:ext cx="8315136" cy="512921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457200" indent="-457200">
              <a:spcAft>
                <a:spcPts val="0"/>
              </a:spcAft>
              <a:buFont typeface="Arial" charset="0"/>
              <a:buChar char="•"/>
            </a:pPr>
            <a:r>
              <a:rPr lang="en-AU" sz="2800" kern="1400" dirty="0">
                <a:solidFill>
                  <a:srgbClr val="354F5F"/>
                </a:solidFill>
                <a:ea typeface="Candara" charset="0"/>
                <a:cs typeface="Candara" charset="0"/>
              </a:rPr>
              <a:t>Government departments and agencies</a:t>
            </a:r>
          </a:p>
          <a:p>
            <a:pPr marL="457200" indent="-457200">
              <a:spcAft>
                <a:spcPts val="0"/>
              </a:spcAft>
              <a:buFont typeface="Arial" charset="0"/>
              <a:buChar char="•"/>
            </a:pPr>
            <a:r>
              <a:rPr lang="en-AU" sz="2800" kern="1400" dirty="0">
                <a:solidFill>
                  <a:srgbClr val="354F5F"/>
                </a:solidFill>
                <a:ea typeface="Candara" charset="0"/>
                <a:cs typeface="Candara" charset="0"/>
              </a:rPr>
              <a:t>Research groups</a:t>
            </a:r>
          </a:p>
          <a:p>
            <a:pPr marL="457200" indent="-457200">
              <a:spcAft>
                <a:spcPts val="0"/>
              </a:spcAft>
              <a:buFont typeface="Arial" charset="0"/>
              <a:buChar char="•"/>
            </a:pPr>
            <a:r>
              <a:rPr lang="en-AU" sz="2800" kern="1400" dirty="0">
                <a:solidFill>
                  <a:srgbClr val="354F5F"/>
                </a:solidFill>
                <a:ea typeface="Candara" charset="0"/>
                <a:cs typeface="Candara" charset="0"/>
              </a:rPr>
              <a:t>Foundations and charities</a:t>
            </a:r>
          </a:p>
          <a:p>
            <a:pPr marL="457200" indent="-457200">
              <a:spcAft>
                <a:spcPts val="0"/>
              </a:spcAft>
              <a:buFont typeface="Arial" charset="0"/>
              <a:buChar char="•"/>
            </a:pPr>
            <a:r>
              <a:rPr lang="en-AU" sz="2800" kern="1400" dirty="0">
                <a:solidFill>
                  <a:srgbClr val="354F5F"/>
                </a:solidFill>
                <a:ea typeface="Candara" charset="0"/>
                <a:cs typeface="Candara" charset="0"/>
              </a:rPr>
              <a:t>Pharmaceutical companies</a:t>
            </a:r>
          </a:p>
          <a:p>
            <a:pPr marL="457200" indent="-457200">
              <a:spcAft>
                <a:spcPts val="0"/>
              </a:spcAft>
              <a:buFont typeface="Arial" charset="0"/>
              <a:buChar char="•"/>
            </a:pPr>
            <a:r>
              <a:rPr lang="en-AU" sz="2800" kern="1400" dirty="0">
                <a:solidFill>
                  <a:srgbClr val="354F5F"/>
                </a:solidFill>
                <a:ea typeface="Candara" charset="0"/>
                <a:cs typeface="Candara" charset="0"/>
              </a:rPr>
              <a:t>Medical device companies</a:t>
            </a:r>
          </a:p>
          <a:p>
            <a:pPr marL="457200" indent="-457200">
              <a:spcAft>
                <a:spcPts val="0"/>
              </a:spcAft>
              <a:buFont typeface="Arial" charset="0"/>
              <a:buChar char="•"/>
            </a:pPr>
            <a:r>
              <a:rPr lang="en-AU" sz="2800" kern="1400" dirty="0">
                <a:solidFill>
                  <a:srgbClr val="354F5F"/>
                </a:solidFill>
                <a:ea typeface="Candara" charset="0"/>
                <a:cs typeface="Candara" charset="0"/>
              </a:rPr>
              <a:t>Biotechnological companies</a:t>
            </a:r>
          </a:p>
          <a:p>
            <a:pPr marL="457200" indent="-457200">
              <a:spcAft>
                <a:spcPts val="0"/>
              </a:spcAft>
              <a:buFont typeface="Arial" charset="0"/>
              <a:buChar char="•"/>
            </a:pPr>
            <a:r>
              <a:rPr lang="en-AU" sz="2800" kern="1400" dirty="0">
                <a:solidFill>
                  <a:srgbClr val="354F5F"/>
                </a:solidFill>
                <a:ea typeface="Candara" charset="0"/>
                <a:cs typeface="Candara" charset="0"/>
              </a:rPr>
              <a:t>Various organisations and individuals</a:t>
            </a:r>
          </a:p>
          <a:p>
            <a:pPr>
              <a:spcAft>
                <a:spcPts val="0"/>
              </a:spcAft>
            </a:pPr>
            <a:endParaRPr lang="en-AU" sz="2800" kern="1400" dirty="0">
              <a:solidFill>
                <a:srgbClr val="354F5F"/>
              </a:solidFill>
              <a:ea typeface="Candara" charset="0"/>
              <a:cs typeface="Candara" charset="0"/>
            </a:endParaRPr>
          </a:p>
          <a:p>
            <a:pPr>
              <a:spcAft>
                <a:spcPts val="0"/>
              </a:spcAft>
            </a:pPr>
            <a:r>
              <a:rPr lang="en-AU" sz="2800" kern="1400" dirty="0">
                <a:solidFill>
                  <a:srgbClr val="354F5F"/>
                </a:solidFill>
                <a:ea typeface="Candara" charset="0"/>
                <a:cs typeface="Candara" charset="0"/>
              </a:rPr>
              <a:t>Care must always be taken with funding from ‘special’ interest groups and companies that the research is not biased in favour of the funding group.</a:t>
            </a:r>
          </a:p>
          <a:p>
            <a:pPr marL="742950" lvl="1" indent="-285750">
              <a:buFont typeface="Arial" charset="0"/>
              <a:buChar char="•"/>
            </a:pPr>
            <a:endParaRPr lang="en-AU" sz="2800" kern="1400" dirty="0">
              <a:solidFill>
                <a:srgbClr val="354F5F"/>
              </a:solidFill>
              <a:latin typeface="Candara" charset="0"/>
              <a:ea typeface="Candara" charset="0"/>
              <a:cs typeface="Candara" charset="0"/>
            </a:endParaRPr>
          </a:p>
        </p:txBody>
      </p:sp>
    </p:spTree>
    <p:extLst>
      <p:ext uri="{BB962C8B-B14F-4D97-AF65-F5344CB8AC3E}">
        <p14:creationId xmlns:p14="http://schemas.microsoft.com/office/powerpoint/2010/main" val="1878128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2" y="1327896"/>
            <a:ext cx="8587150" cy="93646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100" b="1" kern="1400" dirty="0">
                <a:solidFill>
                  <a:srgbClr val="354F5F"/>
                </a:solidFill>
                <a:effectLst/>
                <a:latin typeface="Candara" charset="0"/>
                <a:ea typeface="Candara" charset="0"/>
                <a:cs typeface="Candara" charset="0"/>
              </a:rPr>
              <a:t>Investigating the </a:t>
            </a:r>
            <a:r>
              <a:rPr lang="en-US" sz="5100" b="1" kern="1400" dirty="0" err="1">
                <a:solidFill>
                  <a:srgbClr val="354F5F"/>
                </a:solidFill>
                <a:effectLst/>
                <a:latin typeface="Candara" charset="0"/>
                <a:ea typeface="Candara" charset="0"/>
                <a:cs typeface="Candara" charset="0"/>
              </a:rPr>
              <a:t>Maths</a:t>
            </a:r>
            <a:r>
              <a:rPr lang="en-US" sz="5100" b="1" kern="1400">
                <a:solidFill>
                  <a:srgbClr val="354F5F"/>
                </a:solidFill>
                <a:effectLst/>
                <a:latin typeface="Candara" charset="0"/>
                <a:ea typeface="Candara" charset="0"/>
                <a:cs typeface="Candara" charset="0"/>
              </a:rPr>
              <a:t> Inside</a:t>
            </a:r>
            <a:endParaRPr lang="en-AU" sz="5100" b="1" kern="1400" dirty="0">
              <a:solidFill>
                <a:srgbClr val="354F5F"/>
              </a:solidFill>
              <a:effectLst/>
              <a:latin typeface="Candara" charset="0"/>
              <a:ea typeface="Candara" charset="0"/>
              <a:cs typeface="Candara" charset="0"/>
            </a:endParaRPr>
          </a:p>
        </p:txBody>
      </p:sp>
      <p:sp>
        <p:nvSpPr>
          <p:cNvPr id="10" name="Text Box 3"/>
          <p:cNvSpPr txBox="1">
            <a:spLocks noChangeArrowheads="1"/>
          </p:cNvSpPr>
          <p:nvPr/>
        </p:nvSpPr>
        <p:spPr bwMode="auto">
          <a:xfrm>
            <a:off x="2900552" y="2545703"/>
            <a:ext cx="8315136" cy="4169426"/>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kern="1400" dirty="0">
                <a:solidFill>
                  <a:srgbClr val="354F5F"/>
                </a:solidFill>
                <a:latin typeface="Candara" charset="0"/>
                <a:ea typeface="Candara" charset="0"/>
                <a:cs typeface="Candara" charset="0"/>
              </a:rPr>
              <a:t>Maths Inside is a project led by University of Technology Sydney, and funded by the Commonwealth Department of Education and Training under the Australian Maths and Science Partnership Programme.</a:t>
            </a:r>
          </a:p>
          <a:p>
            <a:pPr>
              <a:spcAft>
                <a:spcPts val="0"/>
              </a:spcAft>
            </a:pPr>
            <a:endParaRPr lang="en-AU" kern="1400" dirty="0">
              <a:solidFill>
                <a:srgbClr val="354F5F"/>
              </a:solidFill>
              <a:latin typeface="Candara" charset="0"/>
              <a:ea typeface="Candara" charset="0"/>
              <a:cs typeface="Candara" charset="0"/>
            </a:endParaRPr>
          </a:p>
          <a:p>
            <a:pPr>
              <a:spcAft>
                <a:spcPts val="0"/>
              </a:spcAft>
            </a:pPr>
            <a:r>
              <a:rPr lang="en-AU" kern="1400" dirty="0">
                <a:solidFill>
                  <a:srgbClr val="354F5F"/>
                </a:solidFill>
                <a:latin typeface="Candara" charset="0"/>
                <a:ea typeface="Candara" charset="0"/>
                <a:cs typeface="Candara" charset="0"/>
              </a:rPr>
              <a:t>The aim of Maths Inside is to increase engagement of secondary school students </a:t>
            </a:r>
            <a:br>
              <a:rPr lang="en-AU" kern="1400" dirty="0">
                <a:solidFill>
                  <a:srgbClr val="354F5F"/>
                </a:solidFill>
                <a:latin typeface="Candara" charset="0"/>
                <a:ea typeface="Candara" charset="0"/>
                <a:cs typeface="Candara" charset="0"/>
              </a:rPr>
            </a:br>
            <a:r>
              <a:rPr lang="en-AU" kern="1400" dirty="0">
                <a:solidFill>
                  <a:srgbClr val="354F5F"/>
                </a:solidFill>
                <a:latin typeface="Candara" charset="0"/>
                <a:ea typeface="Candara" charset="0"/>
                <a:cs typeface="Candara" charset="0"/>
              </a:rPr>
              <a:t>in mathematics, by using rich tasks that show the ways it is used in real world applications. To find out more about this project and other AMSPP resources, </a:t>
            </a:r>
            <a:br>
              <a:rPr lang="en-AU" kern="1400" dirty="0">
                <a:solidFill>
                  <a:srgbClr val="354F5F"/>
                </a:solidFill>
                <a:latin typeface="Candara" charset="0"/>
                <a:ea typeface="Candara" charset="0"/>
                <a:cs typeface="Candara" charset="0"/>
              </a:rPr>
            </a:br>
            <a:r>
              <a:rPr lang="en-AU" kern="1400" dirty="0">
                <a:solidFill>
                  <a:srgbClr val="354F5F"/>
                </a:solidFill>
                <a:latin typeface="Candara" charset="0"/>
                <a:ea typeface="Candara" charset="0"/>
                <a:cs typeface="Candara" charset="0"/>
              </a:rPr>
              <a:t>please go to http://</a:t>
            </a:r>
            <a:r>
              <a:rPr lang="en-AU" kern="1400" dirty="0" err="1">
                <a:solidFill>
                  <a:srgbClr val="354F5F"/>
                </a:solidFill>
                <a:latin typeface="Candara" charset="0"/>
                <a:ea typeface="Candara" charset="0"/>
                <a:cs typeface="Candara" charset="0"/>
              </a:rPr>
              <a:t>dimensions.aamt.edu.au</a:t>
            </a:r>
            <a:endParaRPr lang="en-AU" kern="1400" dirty="0">
              <a:solidFill>
                <a:srgbClr val="354F5F"/>
              </a:solidFill>
              <a:latin typeface="Candara" charset="0"/>
              <a:ea typeface="Candara" charset="0"/>
              <a:cs typeface="Candara" charset="0"/>
            </a:endParaRPr>
          </a:p>
          <a:p>
            <a:pPr>
              <a:spcAft>
                <a:spcPts val="0"/>
              </a:spcAft>
            </a:pPr>
            <a:endParaRPr lang="en-US" kern="1400" dirty="0">
              <a:solidFill>
                <a:srgbClr val="354F5F"/>
              </a:solidFill>
              <a:latin typeface="Candara" charset="0"/>
              <a:ea typeface="Candara" charset="0"/>
              <a:cs typeface="Candara" charset="0"/>
            </a:endParaRPr>
          </a:p>
          <a:p>
            <a:pPr>
              <a:spcAft>
                <a:spcPts val="0"/>
              </a:spcAft>
            </a:pPr>
            <a:r>
              <a:rPr lang="en-AU" kern="1400" dirty="0">
                <a:solidFill>
                  <a:srgbClr val="354F5F"/>
                </a:solidFill>
                <a:latin typeface="Candara" charset="0"/>
                <a:ea typeface="Candara" charset="0"/>
                <a:cs typeface="Candara" charset="0"/>
              </a:rPr>
              <a:t>© Maths Inside 2016 except where otherwise indicated. This document may be </a:t>
            </a:r>
            <a:br>
              <a:rPr lang="en-AU" kern="1400" dirty="0">
                <a:solidFill>
                  <a:srgbClr val="354F5F"/>
                </a:solidFill>
                <a:latin typeface="Candara" charset="0"/>
                <a:ea typeface="Candara" charset="0"/>
                <a:cs typeface="Candara" charset="0"/>
              </a:rPr>
            </a:br>
            <a:r>
              <a:rPr lang="en-AU" kern="1400" dirty="0">
                <a:solidFill>
                  <a:srgbClr val="354F5F"/>
                </a:solidFill>
                <a:latin typeface="Candara" charset="0"/>
                <a:ea typeface="Candara" charset="0"/>
                <a:cs typeface="Candara" charset="0"/>
              </a:rPr>
              <a:t>used, reproduced, communicated and adapted free of charge for non-commercial educational purposes provided all acknowledgements associated with the material are retained. Maths Inside is a UTS project in collaboration with CSIRO and AAMT.</a:t>
            </a:r>
          </a:p>
          <a:p>
            <a:pPr>
              <a:spcAft>
                <a:spcPts val="0"/>
              </a:spcAft>
            </a:pPr>
            <a:endParaRPr lang="en-AU" kern="1400" dirty="0">
              <a:solidFill>
                <a:srgbClr val="354F5F"/>
              </a:solidFill>
              <a:latin typeface="Candara" charset="0"/>
              <a:ea typeface="Candara" charset="0"/>
              <a:cs typeface="Candara" charset="0"/>
            </a:endParaRPr>
          </a:p>
          <a:p>
            <a:pPr>
              <a:spcAft>
                <a:spcPts val="0"/>
              </a:spcAft>
            </a:pPr>
            <a:endParaRPr lang="en-AU" kern="1400" dirty="0">
              <a:solidFill>
                <a:srgbClr val="354F5F"/>
              </a:solidFill>
              <a:effectLst/>
              <a:latin typeface="Candara" charset="0"/>
              <a:ea typeface="Candara" charset="0"/>
              <a:cs typeface="Candara" charset="0"/>
            </a:endParaRPr>
          </a:p>
        </p:txBody>
      </p:sp>
    </p:spTree>
    <p:extLst>
      <p:ext uri="{BB962C8B-B14F-4D97-AF65-F5344CB8AC3E}">
        <p14:creationId xmlns:p14="http://schemas.microsoft.com/office/powerpoint/2010/main" val="1860061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643186" y="649060"/>
            <a:ext cx="9286875"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What is a clinical trial?</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643185" y="1749198"/>
            <a:ext cx="9286875"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AU" sz="2800" dirty="0"/>
              <a:t>“Clinical trials are research investigations in which people volunteer to test new treatments, interventions or tests as a means to prevent, detect, treat or manage various diseases or medical conditions. Some investigations look at how people respond to a new intervention* and what side effects might occur. This helps to determine if a new intervention works, if it is safe, and if it is better than the interventions that are already available.”</a:t>
            </a:r>
          </a:p>
          <a:p>
            <a:pPr>
              <a:spcAft>
                <a:spcPts val="0"/>
              </a:spcAft>
            </a:pPr>
            <a:r>
              <a:rPr lang="en-AU" sz="2800" kern="1400" dirty="0">
                <a:solidFill>
                  <a:srgbClr val="354F5F"/>
                </a:solidFill>
                <a:latin typeface="Candara" charset="0"/>
                <a:ea typeface="Candara" charset="0"/>
                <a:cs typeface="Candara" charset="0"/>
              </a:rPr>
              <a:t>(https://</a:t>
            </a:r>
            <a:r>
              <a:rPr lang="en-AU" sz="2800" kern="1400" dirty="0" err="1">
                <a:solidFill>
                  <a:srgbClr val="354F5F"/>
                </a:solidFill>
                <a:latin typeface="Candara" charset="0"/>
                <a:ea typeface="Candara" charset="0"/>
                <a:cs typeface="Candara" charset="0"/>
              </a:rPr>
              <a:t>www.australianclinicaltrials.gov.au</a:t>
            </a:r>
            <a:r>
              <a:rPr lang="en-AU" sz="2800" kern="1400" dirty="0">
                <a:solidFill>
                  <a:srgbClr val="354F5F"/>
                </a:solidFill>
                <a:latin typeface="Candara" charset="0"/>
                <a:ea typeface="Candara" charset="0"/>
                <a:cs typeface="Candara" charset="0"/>
              </a:rPr>
              <a:t>/what-clinical-trial)</a:t>
            </a:r>
            <a:endParaRPr lang="en-AU" sz="2800" kern="1400" dirty="0">
              <a:solidFill>
                <a:srgbClr val="354F5F"/>
              </a:solidFill>
              <a:effectLst/>
              <a:latin typeface="Candara" charset="0"/>
              <a:ea typeface="Candara" charset="0"/>
              <a:cs typeface="Candara" charset="0"/>
            </a:endParaRPr>
          </a:p>
        </p:txBody>
      </p:sp>
    </p:spTree>
    <p:extLst>
      <p:ext uri="{BB962C8B-B14F-4D97-AF65-F5344CB8AC3E}">
        <p14:creationId xmlns:p14="http://schemas.microsoft.com/office/powerpoint/2010/main" val="34611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643186" y="649060"/>
            <a:ext cx="9286875"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100" b="1" kern="1400" dirty="0">
                <a:solidFill>
                  <a:srgbClr val="354F5F"/>
                </a:solidFill>
                <a:ea typeface="Candara" charset="0"/>
                <a:cs typeface="Candara" charset="0"/>
              </a:rPr>
              <a:t>What’s involved in a clinical </a:t>
            </a:r>
            <a:r>
              <a:rPr lang="en-US" sz="5400" b="1" kern="1400" dirty="0">
                <a:solidFill>
                  <a:srgbClr val="354F5F"/>
                </a:solidFill>
                <a:ea typeface="Candara" charset="0"/>
                <a:cs typeface="Candara" charset="0"/>
              </a:rPr>
              <a:t>trial?</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643186" y="1749198"/>
            <a:ext cx="8315136"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514350" indent="-514350">
              <a:spcAft>
                <a:spcPts val="0"/>
              </a:spcAft>
              <a:buFont typeface="+mj-lt"/>
              <a:buAutoNum type="arabicPeriod"/>
            </a:pPr>
            <a:r>
              <a:rPr lang="en-AU" sz="2800" kern="1400" dirty="0">
                <a:solidFill>
                  <a:srgbClr val="354F5F"/>
                </a:solidFill>
                <a:ea typeface="Candara" charset="0"/>
                <a:cs typeface="Candara" charset="0"/>
              </a:rPr>
              <a:t>Ethical guidelines and consent</a:t>
            </a:r>
          </a:p>
          <a:p>
            <a:pPr marL="514350" indent="-514350">
              <a:spcAft>
                <a:spcPts val="0"/>
              </a:spcAft>
              <a:buFont typeface="+mj-lt"/>
              <a:buAutoNum type="arabicPeriod"/>
            </a:pPr>
            <a:r>
              <a:rPr lang="en-AU" sz="2800" kern="1400" dirty="0">
                <a:solidFill>
                  <a:srgbClr val="354F5F"/>
                </a:solidFill>
                <a:ea typeface="Candara" charset="0"/>
                <a:cs typeface="Candara" charset="0"/>
              </a:rPr>
              <a:t>The trial protocol</a:t>
            </a:r>
          </a:p>
          <a:p>
            <a:pPr marL="514350" indent="-514350">
              <a:spcAft>
                <a:spcPts val="0"/>
              </a:spcAft>
              <a:buFont typeface="+mj-lt"/>
              <a:buAutoNum type="arabicPeriod"/>
            </a:pPr>
            <a:r>
              <a:rPr lang="en-AU" sz="2800" kern="1400" dirty="0">
                <a:solidFill>
                  <a:srgbClr val="354F5F"/>
                </a:solidFill>
                <a:ea typeface="Candara" charset="0"/>
                <a:cs typeface="Candara" charset="0"/>
              </a:rPr>
              <a:t>Control groups</a:t>
            </a:r>
          </a:p>
          <a:p>
            <a:pPr marL="914400" lvl="1" indent="-457200">
              <a:buFont typeface="Arial" panose="020B0604020202020204" pitchFamily="34" charset="0"/>
              <a:buChar char="•"/>
            </a:pPr>
            <a:r>
              <a:rPr lang="en-AU" sz="2800" kern="1400" dirty="0">
                <a:solidFill>
                  <a:srgbClr val="354F5F"/>
                </a:solidFill>
                <a:ea typeface="Candara" charset="0"/>
                <a:cs typeface="Candara" charset="0"/>
              </a:rPr>
              <a:t>Comparing new with standard</a:t>
            </a:r>
          </a:p>
          <a:p>
            <a:pPr marL="914400" lvl="1" indent="-457200">
              <a:buFont typeface="Arial" panose="020B0604020202020204" pitchFamily="34" charset="0"/>
              <a:buChar char="•"/>
            </a:pPr>
            <a:r>
              <a:rPr lang="en-AU" sz="2800" kern="1400" dirty="0">
                <a:solidFill>
                  <a:srgbClr val="354F5F"/>
                </a:solidFill>
                <a:ea typeface="Candara" charset="0"/>
                <a:cs typeface="Candara" charset="0"/>
              </a:rPr>
              <a:t>Comparing new with placebo</a:t>
            </a:r>
          </a:p>
          <a:p>
            <a:pPr marL="914400" lvl="1" indent="-457200">
              <a:buFont typeface="Arial" panose="020B0604020202020204" pitchFamily="34" charset="0"/>
              <a:buChar char="•"/>
            </a:pPr>
            <a:r>
              <a:rPr lang="en-AU" sz="2800" kern="1400" dirty="0">
                <a:solidFill>
                  <a:srgbClr val="354F5F"/>
                </a:solidFill>
                <a:ea typeface="Candara" charset="0"/>
                <a:cs typeface="Candara" charset="0"/>
              </a:rPr>
              <a:t>Placebo effect</a:t>
            </a:r>
          </a:p>
          <a:p>
            <a:pPr marL="514350" indent="-514350">
              <a:spcAft>
                <a:spcPts val="0"/>
              </a:spcAft>
              <a:buFont typeface="+mj-lt"/>
              <a:buAutoNum type="arabicPeriod"/>
            </a:pPr>
            <a:r>
              <a:rPr lang="en-AU" sz="2800" kern="1400" dirty="0">
                <a:solidFill>
                  <a:srgbClr val="354F5F"/>
                </a:solidFill>
                <a:ea typeface="Candara" charset="0"/>
                <a:cs typeface="Candara" charset="0"/>
              </a:rPr>
              <a:t>Number of participants</a:t>
            </a:r>
          </a:p>
          <a:p>
            <a:pPr marL="514350" indent="-514350">
              <a:spcAft>
                <a:spcPts val="0"/>
              </a:spcAft>
              <a:buFont typeface="+mj-lt"/>
              <a:buAutoNum type="arabicPeriod"/>
            </a:pPr>
            <a:r>
              <a:rPr lang="en-AU" sz="2800" kern="1400" dirty="0">
                <a:solidFill>
                  <a:srgbClr val="354F5F"/>
                </a:solidFill>
                <a:ea typeface="Candara" charset="0"/>
                <a:cs typeface="Candara" charset="0"/>
              </a:rPr>
              <a:t>Randomisation</a:t>
            </a:r>
          </a:p>
          <a:p>
            <a:pPr marL="514350" indent="-514350">
              <a:spcAft>
                <a:spcPts val="0"/>
              </a:spcAft>
              <a:buFont typeface="+mj-lt"/>
              <a:buAutoNum type="arabicPeriod"/>
            </a:pPr>
            <a:r>
              <a:rPr lang="en-AU" sz="2800" kern="1400" dirty="0">
                <a:solidFill>
                  <a:srgbClr val="354F5F"/>
                </a:solidFill>
                <a:ea typeface="Candara" charset="0"/>
                <a:cs typeface="Candara" charset="0"/>
              </a:rPr>
              <a:t>Blinding</a:t>
            </a:r>
          </a:p>
          <a:p>
            <a:pPr marL="514350" indent="-514350">
              <a:spcAft>
                <a:spcPts val="0"/>
              </a:spcAft>
              <a:buFont typeface="+mj-lt"/>
              <a:buAutoNum type="arabicPeriod"/>
            </a:pPr>
            <a:r>
              <a:rPr lang="en-AU" sz="2800" kern="1400" dirty="0">
                <a:solidFill>
                  <a:srgbClr val="354F5F"/>
                </a:solidFill>
                <a:ea typeface="Candara" charset="0"/>
                <a:cs typeface="Candara" charset="0"/>
              </a:rPr>
              <a:t>Who conducts clinical trials?</a:t>
            </a:r>
          </a:p>
          <a:p>
            <a:pPr marL="514350" indent="-514350">
              <a:spcAft>
                <a:spcPts val="0"/>
              </a:spcAft>
              <a:buFont typeface="+mj-lt"/>
              <a:buAutoNum type="arabicPeriod"/>
            </a:pPr>
            <a:r>
              <a:rPr lang="en-AU" sz="2800" kern="1400" dirty="0">
                <a:solidFill>
                  <a:srgbClr val="354F5F"/>
                </a:solidFill>
                <a:effectLst/>
                <a:ea typeface="Candara" charset="0"/>
                <a:cs typeface="Candara" charset="0"/>
              </a:rPr>
              <a:t>Funding</a:t>
            </a:r>
          </a:p>
        </p:txBody>
      </p:sp>
    </p:spTree>
    <p:extLst>
      <p:ext uri="{BB962C8B-B14F-4D97-AF65-F5344CB8AC3E}">
        <p14:creationId xmlns:p14="http://schemas.microsoft.com/office/powerpoint/2010/main" val="243182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579"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476500" y="649060"/>
            <a:ext cx="9453561"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1. Ethical guidelines and consent</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2" y="1728788"/>
            <a:ext cx="8315136"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285750" indent="-285750">
              <a:spcAft>
                <a:spcPts val="0"/>
              </a:spcAft>
              <a:buFont typeface="Arial" charset="0"/>
              <a:buChar char="•"/>
            </a:pPr>
            <a:r>
              <a:rPr lang="en-AU" sz="2800" kern="1400" dirty="0">
                <a:solidFill>
                  <a:srgbClr val="354F5F"/>
                </a:solidFill>
                <a:ea typeface="Candara" charset="0"/>
                <a:cs typeface="Candara" charset="0"/>
              </a:rPr>
              <a:t>Clinical trials in Australia are controlled by laws and rules of conduct to protect participants and the integrity of the research.</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Participants must be fully informed of the objectives of the research and give informed consent.</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Trials must follow carefully controlled protocols including that all participants personal information is confidential.</a:t>
            </a:r>
          </a:p>
        </p:txBody>
      </p:sp>
    </p:spTree>
    <p:extLst>
      <p:ext uri="{BB962C8B-B14F-4D97-AF65-F5344CB8AC3E}">
        <p14:creationId xmlns:p14="http://schemas.microsoft.com/office/powerpoint/2010/main" val="181409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643186" y="649060"/>
            <a:ext cx="9286875"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2. The trial protocol</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2" y="1728788"/>
            <a:ext cx="8315136"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r>
              <a:rPr lang="en-AU" sz="2800" kern="1400" dirty="0">
                <a:solidFill>
                  <a:srgbClr val="354F5F"/>
                </a:solidFill>
                <a:ea typeface="Candara" charset="0"/>
                <a:cs typeface="Candara" charset="0"/>
              </a:rPr>
              <a:t>Clinical trials follow a set of rules to ensure they are as safe as possible for the participants, that they measure the right things in the right ways, and the results are meaningful.</a:t>
            </a:r>
          </a:p>
        </p:txBody>
      </p:sp>
    </p:spTree>
    <p:extLst>
      <p:ext uri="{BB962C8B-B14F-4D97-AF65-F5344CB8AC3E}">
        <p14:creationId xmlns:p14="http://schemas.microsoft.com/office/powerpoint/2010/main" val="539355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643186" y="649060"/>
            <a:ext cx="9286875"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2. The trial protocol</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14840" y="1585913"/>
            <a:ext cx="8315136"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285750" indent="-285750">
              <a:spcAft>
                <a:spcPts val="0"/>
              </a:spcAft>
              <a:buFont typeface="Arial" charset="0"/>
              <a:buChar char="•"/>
            </a:pPr>
            <a:r>
              <a:rPr lang="en-AU" sz="2800" kern="1400" dirty="0">
                <a:solidFill>
                  <a:srgbClr val="354F5F"/>
                </a:solidFill>
                <a:ea typeface="Candara" charset="0"/>
                <a:cs typeface="Candara" charset="0"/>
              </a:rPr>
              <a:t>Who will take part and how will they be recruited?</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What research methods, tests and procedures will be used?</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What are the interventions that will be used and how will they be delivered?</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What is the length of the study, what information will be collected and what (if any follow-up) will be required?</a:t>
            </a:r>
          </a:p>
        </p:txBody>
      </p:sp>
    </p:spTree>
    <p:extLst>
      <p:ext uri="{BB962C8B-B14F-4D97-AF65-F5344CB8AC3E}">
        <p14:creationId xmlns:p14="http://schemas.microsoft.com/office/powerpoint/2010/main" val="159326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900551" y="649060"/>
            <a:ext cx="8829487" cy="1100138"/>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3.  Control groups</a:t>
            </a:r>
            <a:endParaRPr lang="en-AU" sz="5400" b="1" kern="1400" dirty="0">
              <a:solidFill>
                <a:srgbClr val="354F5F"/>
              </a:solidFill>
              <a:effectLst/>
              <a:ea typeface="Candara" charset="0"/>
              <a:cs typeface="Candara" charset="0"/>
            </a:endParaRPr>
          </a:p>
        </p:txBody>
      </p:sp>
      <p:sp>
        <p:nvSpPr>
          <p:cNvPr id="10" name="Text Box 3"/>
          <p:cNvSpPr txBox="1">
            <a:spLocks noChangeArrowheads="1"/>
          </p:cNvSpPr>
          <p:nvPr/>
        </p:nvSpPr>
        <p:spPr bwMode="auto">
          <a:xfrm>
            <a:off x="2900552" y="1728788"/>
            <a:ext cx="8315136" cy="4986341"/>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285750" indent="-285750">
              <a:spcAft>
                <a:spcPts val="0"/>
              </a:spcAft>
              <a:buFont typeface="Arial" charset="0"/>
              <a:buChar char="•"/>
            </a:pPr>
            <a:r>
              <a:rPr lang="en-AU" sz="2800" kern="1400" dirty="0">
                <a:solidFill>
                  <a:srgbClr val="354F5F"/>
                </a:solidFill>
                <a:ea typeface="Candara" charset="0"/>
                <a:cs typeface="Candara" charset="0"/>
              </a:rPr>
              <a:t>If someone is ill and they get well when they are given a new treatment, how do you determine if it is the new treatment or some other factor that has made the difference?</a:t>
            </a:r>
          </a:p>
          <a:p>
            <a:pPr>
              <a:spcAft>
                <a:spcPts val="0"/>
              </a:spcAft>
            </a:pPr>
            <a:endParaRPr lang="en-AU" sz="2800" kern="1400" dirty="0">
              <a:solidFill>
                <a:srgbClr val="354F5F"/>
              </a:solidFill>
              <a:ea typeface="Candara" charset="0"/>
              <a:cs typeface="Candara" charset="0"/>
            </a:endParaRPr>
          </a:p>
          <a:p>
            <a:pPr marL="285750" indent="-285750">
              <a:spcAft>
                <a:spcPts val="0"/>
              </a:spcAft>
              <a:buFont typeface="Arial" charset="0"/>
              <a:buChar char="•"/>
            </a:pPr>
            <a:r>
              <a:rPr lang="en-AU" sz="2800" kern="1400" dirty="0">
                <a:solidFill>
                  <a:srgbClr val="354F5F"/>
                </a:solidFill>
                <a:ea typeface="Candara" charset="0"/>
                <a:cs typeface="Candara" charset="0"/>
              </a:rPr>
              <a:t>For this reason trial participants are divided into two groups, one given the new treatment and the second group (called the control) given a standard treatment or a placebo.</a:t>
            </a:r>
          </a:p>
        </p:txBody>
      </p:sp>
    </p:spTree>
    <p:extLst>
      <p:ext uri="{BB962C8B-B14F-4D97-AF65-F5344CB8AC3E}">
        <p14:creationId xmlns:p14="http://schemas.microsoft.com/office/powerpoint/2010/main" val="405081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760851" y="515128"/>
            <a:ext cx="9431149" cy="136800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3. Control groups</a:t>
            </a:r>
            <a:endParaRPr lang="en-US" sz="4800" b="1" kern="1400" dirty="0">
              <a:solidFill>
                <a:srgbClr val="354F5F"/>
              </a:solidFill>
              <a:ea typeface="Candara" charset="0"/>
              <a:cs typeface="Candara" charset="0"/>
            </a:endParaRPr>
          </a:p>
        </p:txBody>
      </p:sp>
      <p:sp>
        <p:nvSpPr>
          <p:cNvPr id="10" name="Text Box 3"/>
          <p:cNvSpPr txBox="1">
            <a:spLocks noChangeArrowheads="1"/>
          </p:cNvSpPr>
          <p:nvPr/>
        </p:nvSpPr>
        <p:spPr bwMode="auto">
          <a:xfrm>
            <a:off x="2900551" y="2157412"/>
            <a:ext cx="8315136" cy="4314826"/>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r>
              <a:rPr lang="en-AU" sz="2800" kern="1400" dirty="0">
                <a:solidFill>
                  <a:srgbClr val="354F5F"/>
                </a:solidFill>
                <a:ea typeface="Candara" charset="0"/>
                <a:cs typeface="Candara" charset="0"/>
              </a:rPr>
              <a:t>One group is given the new treatment.</a:t>
            </a:r>
          </a:p>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r>
              <a:rPr lang="en-AU" sz="2800" kern="1400" dirty="0">
                <a:solidFill>
                  <a:srgbClr val="354F5F"/>
                </a:solidFill>
                <a:ea typeface="Candara" charset="0"/>
                <a:cs typeface="Candara" charset="0"/>
              </a:rPr>
              <a:t>The control group is given a standard or already proven treatment.</a:t>
            </a:r>
          </a:p>
          <a:p>
            <a:pPr marR="0" lvl="0" defTabSz="914400" eaLnBrk="1" fontAlgn="auto" latinLnBrk="0" hangingPunct="1">
              <a:lnSpc>
                <a:spcPct val="100000"/>
              </a:lnSpc>
              <a:spcBef>
                <a:spcPts val="0"/>
              </a:spcBef>
              <a:spcAft>
                <a:spcPts val="0"/>
              </a:spcAft>
              <a:buClrTx/>
              <a:buSzTx/>
              <a:tabLst/>
              <a:defRPr/>
            </a:pPr>
            <a:endParaRPr lang="en-AU" sz="2800" kern="1400" dirty="0">
              <a:solidFill>
                <a:srgbClr val="354F5F"/>
              </a:solidFill>
              <a:ea typeface="Candara" charset="0"/>
              <a:cs typeface="Candara" charset="0"/>
            </a:endParaRPr>
          </a:p>
          <a:p>
            <a:pPr marR="0" lvl="0" defTabSz="914400" eaLnBrk="1" fontAlgn="auto" latinLnBrk="0" hangingPunct="1">
              <a:lnSpc>
                <a:spcPct val="100000"/>
              </a:lnSpc>
              <a:spcBef>
                <a:spcPts val="0"/>
              </a:spcBef>
              <a:spcAft>
                <a:spcPts val="0"/>
              </a:spcAft>
              <a:buClrTx/>
              <a:buSzTx/>
              <a:tabLst/>
              <a:defRPr/>
            </a:pPr>
            <a:r>
              <a:rPr lang="en-AU" sz="2800" kern="1400" dirty="0">
                <a:solidFill>
                  <a:srgbClr val="354F5F"/>
                </a:solidFill>
                <a:ea typeface="Candara" charset="0"/>
                <a:cs typeface="Candara" charset="0"/>
              </a:rPr>
              <a:t>For a new treatment to be considered effective the first group should have better outcomes than the control group which has been given the standard treatment.</a:t>
            </a:r>
          </a:p>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endParaRPr lang="en-AU" sz="3600" kern="1400" dirty="0">
              <a:solidFill>
                <a:srgbClr val="354F5F"/>
              </a:solidFill>
              <a:latin typeface="Candara" charset="0"/>
              <a:ea typeface="Candara" charset="0"/>
              <a:cs typeface="Candara" charset="0"/>
            </a:endParaRPr>
          </a:p>
        </p:txBody>
      </p:sp>
      <p:sp>
        <p:nvSpPr>
          <p:cNvPr id="3" name="TextBox 2">
            <a:extLst>
              <a:ext uri="{FF2B5EF4-FFF2-40B4-BE49-F238E27FC236}">
                <a16:creationId xmlns:a16="http://schemas.microsoft.com/office/drawing/2014/main" id="{8C1DB3EF-F426-4F4A-84C7-ADEF9492E2A5}"/>
              </a:ext>
            </a:extLst>
          </p:cNvPr>
          <p:cNvSpPr txBox="1"/>
          <p:nvPr/>
        </p:nvSpPr>
        <p:spPr>
          <a:xfrm>
            <a:off x="3395851" y="1236799"/>
            <a:ext cx="6929249" cy="646331"/>
          </a:xfrm>
          <a:prstGeom prst="rect">
            <a:avLst/>
          </a:prstGeom>
          <a:noFill/>
        </p:spPr>
        <p:txBody>
          <a:bodyPr wrap="square" rtlCol="0">
            <a:spAutoFit/>
          </a:bodyPr>
          <a:lstStyle/>
          <a:p>
            <a:r>
              <a:rPr lang="en-US" sz="3600" b="1" dirty="0">
                <a:solidFill>
                  <a:schemeClr val="tx2"/>
                </a:solidFill>
              </a:rPr>
              <a:t>Comparing new with standard</a:t>
            </a:r>
          </a:p>
        </p:txBody>
      </p:sp>
    </p:spTree>
    <p:extLst>
      <p:ext uri="{BB962C8B-B14F-4D97-AF65-F5344CB8AC3E}">
        <p14:creationId xmlns:p14="http://schemas.microsoft.com/office/powerpoint/2010/main" val="611597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D3201B7-67DD-4DF0-84A9-E473F9C74BBC" descr="0EA43C2C-9F42-4ACB-8EBF-E909852574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648" y="381196"/>
            <a:ext cx="1739895" cy="16358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pic>
      <p:sp>
        <p:nvSpPr>
          <p:cNvPr id="4" name="Text Box 3"/>
          <p:cNvSpPr txBox="1">
            <a:spLocks noChangeArrowheads="1"/>
          </p:cNvSpPr>
          <p:nvPr/>
        </p:nvSpPr>
        <p:spPr bwMode="auto">
          <a:xfrm>
            <a:off x="2760851" y="515128"/>
            <a:ext cx="9431149" cy="1368002"/>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spcAft>
                <a:spcPts val="0"/>
              </a:spcAft>
            </a:pPr>
            <a:r>
              <a:rPr lang="en-US" sz="5400" b="1" kern="1400" dirty="0">
                <a:solidFill>
                  <a:srgbClr val="354F5F"/>
                </a:solidFill>
                <a:ea typeface="Candara" charset="0"/>
                <a:cs typeface="Candara" charset="0"/>
              </a:rPr>
              <a:t>3. Control groups</a:t>
            </a:r>
            <a:endParaRPr lang="en-US" sz="4800" b="1" kern="1400" dirty="0">
              <a:solidFill>
                <a:srgbClr val="354F5F"/>
              </a:solidFill>
              <a:ea typeface="Candara" charset="0"/>
              <a:cs typeface="Candara" charset="0"/>
            </a:endParaRPr>
          </a:p>
        </p:txBody>
      </p:sp>
      <p:sp>
        <p:nvSpPr>
          <p:cNvPr id="10" name="Text Box 3"/>
          <p:cNvSpPr txBox="1">
            <a:spLocks noChangeArrowheads="1"/>
          </p:cNvSpPr>
          <p:nvPr/>
        </p:nvSpPr>
        <p:spPr bwMode="auto">
          <a:xfrm>
            <a:off x="2900551" y="2157412"/>
            <a:ext cx="8315136" cy="4314826"/>
          </a:xfrm>
          <a:prstGeom prst="rect">
            <a:avLst/>
          </a:prstGeom>
          <a:noFill/>
          <a:ln>
            <a:noFill/>
          </a:ln>
          <a:effectLst/>
          <a:extLst>
            <a:ext uri="{909E8E84-426E-40dd-AFC4-6F175D3DCCD1}">
              <a14:hiddenFill xmlns:a14="http://schemas.microsoft.com/office/drawing/2010/main" xmlns="">
                <a:solidFill>
                  <a:srgbClr val="5B9BD5"/>
                </a:solidFill>
              </a14:hiddenFill>
            </a:ext>
            <a:ext uri="{91240B29-F687-4f45-9708-019B960494DF}">
              <a14:hiddenLine xmlns:a14="http://schemas.microsoft.com/office/drawing/2010/main" xmlns="" w="25400"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r>
              <a:rPr lang="en-AU" sz="2800" kern="1400" dirty="0">
                <a:solidFill>
                  <a:srgbClr val="354F5F"/>
                </a:solidFill>
                <a:ea typeface="Candara" charset="0"/>
                <a:cs typeface="Candara" charset="0"/>
              </a:rPr>
              <a:t>One group is given the new treatment.</a:t>
            </a:r>
          </a:p>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r>
              <a:rPr lang="en-AU" sz="2800" kern="1400" dirty="0">
                <a:solidFill>
                  <a:srgbClr val="354F5F"/>
                </a:solidFill>
                <a:ea typeface="Candara" charset="0"/>
                <a:cs typeface="Candara" charset="0"/>
              </a:rPr>
              <a:t>The control group is given a placebo.</a:t>
            </a:r>
          </a:p>
          <a:p>
            <a:pPr marR="0" lvl="0" defTabSz="914400" eaLnBrk="1" fontAlgn="auto" latinLnBrk="0" hangingPunct="1">
              <a:lnSpc>
                <a:spcPct val="100000"/>
              </a:lnSpc>
              <a:spcBef>
                <a:spcPts val="0"/>
              </a:spcBef>
              <a:spcAft>
                <a:spcPts val="0"/>
              </a:spcAft>
              <a:buClrTx/>
              <a:buSzTx/>
              <a:tabLst/>
              <a:defRPr/>
            </a:pPr>
            <a:endParaRPr lang="en-AU" sz="2800" kern="1400" dirty="0">
              <a:solidFill>
                <a:srgbClr val="354F5F"/>
              </a:solidFill>
              <a:ea typeface="Candara" charset="0"/>
              <a:cs typeface="Candara" charset="0"/>
            </a:endParaRPr>
          </a:p>
          <a:p>
            <a:pPr marR="0" lvl="0" defTabSz="914400" eaLnBrk="1" fontAlgn="auto" latinLnBrk="0" hangingPunct="1">
              <a:lnSpc>
                <a:spcPct val="100000"/>
              </a:lnSpc>
              <a:spcBef>
                <a:spcPts val="0"/>
              </a:spcBef>
              <a:spcAft>
                <a:spcPts val="0"/>
              </a:spcAft>
              <a:buClrTx/>
              <a:buSzTx/>
              <a:tabLst/>
              <a:defRPr/>
            </a:pPr>
            <a:r>
              <a:rPr lang="en-AU" sz="2800" kern="1400" dirty="0">
                <a:solidFill>
                  <a:srgbClr val="354F5F"/>
                </a:solidFill>
                <a:ea typeface="Candara" charset="0"/>
                <a:cs typeface="Candara" charset="0"/>
              </a:rPr>
              <a:t>For a new treatment to be considered effective the first group should have better outcomes than the control group which has been given a placebo.</a:t>
            </a:r>
          </a:p>
          <a:p>
            <a:pPr marL="457200" marR="0" lvl="0" indent="-457200" defTabSz="914400" eaLnBrk="1" fontAlgn="auto" latinLnBrk="0" hangingPunct="1">
              <a:lnSpc>
                <a:spcPct val="100000"/>
              </a:lnSpc>
              <a:spcBef>
                <a:spcPts val="0"/>
              </a:spcBef>
              <a:spcAft>
                <a:spcPts val="0"/>
              </a:spcAft>
              <a:buClrTx/>
              <a:buSzTx/>
              <a:buFont typeface="Arial" charset="0"/>
              <a:buChar char="•"/>
              <a:tabLst/>
              <a:defRPr/>
            </a:pPr>
            <a:endParaRPr lang="en-AU" sz="3600" kern="1400" dirty="0">
              <a:solidFill>
                <a:srgbClr val="354F5F"/>
              </a:solidFill>
              <a:latin typeface="Candara" charset="0"/>
              <a:ea typeface="Candara" charset="0"/>
              <a:cs typeface="Candara" charset="0"/>
            </a:endParaRPr>
          </a:p>
        </p:txBody>
      </p:sp>
      <p:sp>
        <p:nvSpPr>
          <p:cNvPr id="2" name="TextBox 1">
            <a:extLst>
              <a:ext uri="{FF2B5EF4-FFF2-40B4-BE49-F238E27FC236}">
                <a16:creationId xmlns:a16="http://schemas.microsoft.com/office/drawing/2014/main" id="{DB41DED3-8336-2E4A-BF83-9D0FE1E0B6ED}"/>
              </a:ext>
            </a:extLst>
          </p:cNvPr>
          <p:cNvSpPr txBox="1"/>
          <p:nvPr/>
        </p:nvSpPr>
        <p:spPr>
          <a:xfrm>
            <a:off x="7175500" y="1466273"/>
            <a:ext cx="184731" cy="369332"/>
          </a:xfrm>
          <a:prstGeom prst="rect">
            <a:avLst/>
          </a:prstGeom>
          <a:noFill/>
        </p:spPr>
        <p:txBody>
          <a:bodyPr wrap="none" rtlCol="0">
            <a:spAutoFit/>
          </a:bodyPr>
          <a:lstStyle/>
          <a:p>
            <a:endParaRPr lang="en-US" dirty="0"/>
          </a:p>
        </p:txBody>
      </p:sp>
      <p:sp>
        <p:nvSpPr>
          <p:cNvPr id="3" name="TextBox 2">
            <a:extLst>
              <a:ext uri="{FF2B5EF4-FFF2-40B4-BE49-F238E27FC236}">
                <a16:creationId xmlns:a16="http://schemas.microsoft.com/office/drawing/2014/main" id="{8C1DB3EF-F426-4F4A-84C7-ADEF9492E2A5}"/>
              </a:ext>
            </a:extLst>
          </p:cNvPr>
          <p:cNvSpPr txBox="1"/>
          <p:nvPr/>
        </p:nvSpPr>
        <p:spPr>
          <a:xfrm>
            <a:off x="3395851" y="1236799"/>
            <a:ext cx="6929249" cy="646331"/>
          </a:xfrm>
          <a:prstGeom prst="rect">
            <a:avLst/>
          </a:prstGeom>
          <a:noFill/>
        </p:spPr>
        <p:txBody>
          <a:bodyPr wrap="square" rtlCol="0">
            <a:spAutoFit/>
          </a:bodyPr>
          <a:lstStyle/>
          <a:p>
            <a:r>
              <a:rPr lang="en-US" sz="3600" b="1" dirty="0">
                <a:solidFill>
                  <a:schemeClr val="tx2"/>
                </a:solidFill>
              </a:rPr>
              <a:t>Comparing new with placebo</a:t>
            </a:r>
          </a:p>
        </p:txBody>
      </p:sp>
    </p:spTree>
    <p:extLst>
      <p:ext uri="{BB962C8B-B14F-4D97-AF65-F5344CB8AC3E}">
        <p14:creationId xmlns:p14="http://schemas.microsoft.com/office/powerpoint/2010/main" val="1066709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948</TotalTime>
  <Words>1675</Words>
  <Application>Microsoft Macintosh PowerPoint</Application>
  <PresentationFormat>Widescreen</PresentationFormat>
  <Paragraphs>146</Paragraphs>
  <Slides>19</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vt:lpstr>
      <vt:lpstr>Candara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CSIRO</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Flynn, Bill (Services, Adelaide K. Ave)</dc:creator>
  <cp:lastModifiedBy>Kate Manuel</cp:lastModifiedBy>
  <cp:revision>65</cp:revision>
  <dcterms:created xsi:type="dcterms:W3CDTF">2016-11-10T03:08:39Z</dcterms:created>
  <dcterms:modified xsi:type="dcterms:W3CDTF">2018-04-23T06:09:00Z</dcterms:modified>
</cp:coreProperties>
</file>