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4" r:id="rId2"/>
    <p:sldId id="289" r:id="rId3"/>
    <p:sldId id="290" r:id="rId4"/>
    <p:sldId id="291" r:id="rId5"/>
    <p:sldId id="260" r:id="rId6"/>
    <p:sldId id="296" r:id="rId7"/>
    <p:sldId id="259" r:id="rId8"/>
    <p:sldId id="279" r:id="rId9"/>
    <p:sldId id="280" r:id="rId10"/>
    <p:sldId id="298" r:id="rId11"/>
    <p:sldId id="300" r:id="rId12"/>
    <p:sldId id="268" r:id="rId13"/>
    <p:sldId id="301" r:id="rId14"/>
    <p:sldId id="302" r:id="rId15"/>
    <p:sldId id="303" r:id="rId16"/>
    <p:sldId id="304" r:id="rId17"/>
    <p:sldId id="269" r:id="rId18"/>
    <p:sldId id="305" r:id="rId19"/>
    <p:sldId id="306" r:id="rId20"/>
    <p:sldId id="307" r:id="rId21"/>
    <p:sldId id="308" r:id="rId22"/>
    <p:sldId id="309" r:id="rId23"/>
    <p:sldId id="310" r:id="rId24"/>
    <p:sldId id="318" r:id="rId25"/>
    <p:sldId id="311" r:id="rId26"/>
    <p:sldId id="312" r:id="rId27"/>
    <p:sldId id="313" r:id="rId28"/>
    <p:sldId id="314" r:id="rId29"/>
    <p:sldId id="315" r:id="rId30"/>
    <p:sldId id="316" r:id="rId31"/>
    <p:sldId id="319" r:id="rId32"/>
    <p:sldId id="320" r:id="rId33"/>
    <p:sldId id="321" r:id="rId34"/>
    <p:sldId id="323" r:id="rId35"/>
    <p:sldId id="324" r:id="rId36"/>
    <p:sldId id="326" r:id="rId37"/>
  </p:sldIdLst>
  <p:sldSz cx="14089063" cy="10566400"/>
  <p:notesSz cx="7099300" cy="10234613"/>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xmlns="">
        <p15:guide id="1" orient="horz" pos="3328" userDrawn="1">
          <p15:clr>
            <a:srgbClr val="A4A3A4"/>
          </p15:clr>
        </p15:guide>
        <p15:guide id="2" pos="44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932192"/>
    <a:srgbClr val="FFFFFF"/>
    <a:srgbClr val="FFFC02"/>
    <a:srgbClr val="F6F2D1"/>
    <a:srgbClr val="F8F6D0"/>
    <a:srgbClr val="EFED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85" autoAdjust="0"/>
    <p:restoredTop sz="86433" autoAdjust="0"/>
  </p:normalViewPr>
  <p:slideViewPr>
    <p:cSldViewPr snapToGrid="0" snapToObjects="1">
      <p:cViewPr>
        <p:scale>
          <a:sx n="50" d="100"/>
          <a:sy n="50" d="100"/>
        </p:scale>
        <p:origin x="-2598" y="-996"/>
      </p:cViewPr>
      <p:guideLst>
        <p:guide orient="horz" pos="3328"/>
        <p:guide pos="4438"/>
      </p:guideLst>
    </p:cSldViewPr>
  </p:slideViewPr>
  <p:outlineViewPr>
    <p:cViewPr>
      <p:scale>
        <a:sx n="33" d="100"/>
        <a:sy n="33" d="100"/>
      </p:scale>
      <p:origin x="0" y="0"/>
    </p:cViewPr>
  </p:outlineViewPr>
  <p:notesTextViewPr>
    <p:cViewPr>
      <p:scale>
        <a:sx n="1" d="1"/>
        <a:sy n="1" d="1"/>
      </p:scale>
      <p:origin x="0" y="0"/>
    </p:cViewPr>
  </p:notesTextViewPr>
  <p:sorterViewPr>
    <p:cViewPr>
      <p:scale>
        <a:sx n="190" d="100"/>
        <a:sy n="190" d="100"/>
      </p:scale>
      <p:origin x="0" y="0"/>
    </p:cViewPr>
  </p:sorterViewPr>
  <p:notesViewPr>
    <p:cSldViewPr snapToGrid="0" snapToObjects="1">
      <p:cViewPr varScale="1">
        <p:scale>
          <a:sx n="80" d="100"/>
          <a:sy n="80" d="100"/>
        </p:scale>
        <p:origin x="-3642"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992188" y="768350"/>
            <a:ext cx="5114925" cy="3836988"/>
          </a:xfrm>
          <a:prstGeom prst="rect">
            <a:avLst/>
          </a:prstGeom>
        </p:spPr>
        <p:txBody>
          <a:bodyPr lIns="94760" tIns="47380" rIns="94760" bIns="47380"/>
          <a:lstStyle/>
          <a:p>
            <a:endParaRPr dirty="0"/>
          </a:p>
        </p:txBody>
      </p:sp>
      <p:sp>
        <p:nvSpPr>
          <p:cNvPr id="117" name="Shape 117"/>
          <p:cNvSpPr>
            <a:spLocks noGrp="1"/>
          </p:cNvSpPr>
          <p:nvPr>
            <p:ph type="body" sz="quarter" idx="1"/>
          </p:nvPr>
        </p:nvSpPr>
        <p:spPr>
          <a:xfrm>
            <a:off x="946574" y="4861443"/>
            <a:ext cx="5206154" cy="4605576"/>
          </a:xfrm>
          <a:prstGeom prst="rect">
            <a:avLst/>
          </a:prstGeom>
        </p:spPr>
        <p:txBody>
          <a:bodyPr lIns="94760" tIns="47380" rIns="94760" bIns="47380"/>
          <a:lstStyle/>
          <a:p>
            <a:endParaRPr/>
          </a:p>
        </p:txBody>
      </p:sp>
    </p:spTree>
    <p:extLst>
      <p:ext uri="{BB962C8B-B14F-4D97-AF65-F5344CB8AC3E}">
        <p14:creationId xmlns:p14="http://schemas.microsoft.com/office/powerpoint/2010/main" val="2046119409"/>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US" sz="1100" dirty="0">
                <a:latin typeface="Calibri" panose="020F0502020204030204" pitchFamily="34" charset="0"/>
                <a:cs typeface="Calibri" panose="020F0502020204030204" pitchFamily="34" charset="0"/>
              </a:rPr>
              <a:t>What do you think it takes to win a championship? Teamwork? Aggression? Luck?</a:t>
            </a:r>
            <a:endParaRPr lang="en-AU"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In a 100m sprint the answer is simple - the fastest person wins. If you want to know who won the race, the person who had the fastest time over 100m was the winner. However, because the race is so short, the person who is quickest off the blocks is often also the winner. It’s not as definite as the fastest time but the quicker a sprinter’s reaction time is, the more likely they are going to win.</a:t>
            </a:r>
            <a:endParaRPr lang="en-AU"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The same goes for a game of Australian Rules football. The team that scores the most points is always going to be the winner. But what about the team with the most number of kicks? The most number of handballs? The most number of marks? To find out if these parts of the game matter, you need to count them.</a:t>
            </a:r>
            <a:endParaRPr lang="en-AU"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Just like counting goals and behinds to keep score, if you count the number of kicks, handballs and marks over a game then you have numbers you can compare with other teams. These numbers are called </a:t>
            </a:r>
            <a:r>
              <a:rPr lang="en-US" sz="1100" u="sng" dirty="0">
                <a:latin typeface="Calibri" panose="020F0502020204030204" pitchFamily="34" charset="0"/>
                <a:cs typeface="Calibri" panose="020F0502020204030204" pitchFamily="34" charset="0"/>
              </a:rPr>
              <a:t>statistics</a:t>
            </a:r>
            <a:r>
              <a:rPr lang="en-US" sz="1100" dirty="0">
                <a:latin typeface="Calibri" panose="020F0502020204030204" pitchFamily="34" charset="0"/>
                <a:cs typeface="Calibri" panose="020F0502020204030204" pitchFamily="34" charset="0"/>
              </a:rPr>
              <a:t>. They are a way to measure and compare something you are interested in.</a:t>
            </a:r>
            <a:endParaRPr lang="en-AU"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To explore statistics, we are going to work out the winners of 9 games of a fictional finals season in an Australian Rules football competition. The teams are made up but the numbers are based on results. </a:t>
            </a:r>
            <a:r>
              <a:rPr lang="en-AU" sz="1100" dirty="0">
                <a:latin typeface="Calibri" panose="020F0502020204030204" pitchFamily="34" charset="0"/>
                <a:cs typeface="Calibri" panose="020F0502020204030204" pitchFamily="34" charset="0"/>
              </a:rPr>
              <a:t> You will be able to use these numbers to work out </a:t>
            </a:r>
            <a:r>
              <a:rPr lang="en-US" sz="1100" dirty="0">
                <a:latin typeface="Calibri" panose="020F0502020204030204" pitchFamily="34" charset="0"/>
                <a:cs typeface="Calibri" panose="020F0502020204030204" pitchFamily="34" charset="0"/>
              </a:rPr>
              <a:t>WHO WON IT?</a:t>
            </a:r>
            <a:endParaRPr lang="en-AU"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19787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Game 3. Have students work out Who Won It?</a:t>
            </a:r>
          </a:p>
          <a:p>
            <a:endParaRPr lang="en-AU" dirty="0"/>
          </a:p>
        </p:txBody>
      </p:sp>
    </p:spTree>
    <p:extLst>
      <p:ext uri="{BB962C8B-B14F-4D97-AF65-F5344CB8AC3E}">
        <p14:creationId xmlns:p14="http://schemas.microsoft.com/office/powerpoint/2010/main" val="1730928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Game 4. Have students work out Who Won It?</a:t>
            </a:r>
          </a:p>
          <a:p>
            <a:endParaRPr lang="en-AU" dirty="0"/>
          </a:p>
        </p:txBody>
      </p:sp>
    </p:spTree>
    <p:extLst>
      <p:ext uri="{BB962C8B-B14F-4D97-AF65-F5344CB8AC3E}">
        <p14:creationId xmlns:p14="http://schemas.microsoft.com/office/powerpoint/2010/main" val="959442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following four slides show worked results to use as appropriate for your class.</a:t>
            </a:r>
          </a:p>
        </p:txBody>
      </p:sp>
    </p:spTree>
    <p:extLst>
      <p:ext uri="{BB962C8B-B14F-4D97-AF65-F5344CB8AC3E}">
        <p14:creationId xmlns:p14="http://schemas.microsoft.com/office/powerpoint/2010/main" val="3317859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a:defRPr/>
            </a:pPr>
            <a:r>
              <a:rPr lang="en-AU" sz="1100" dirty="0">
                <a:latin typeface="Calibri" panose="020F0502020204030204" pitchFamily="34" charset="0"/>
                <a:cs typeface="Calibri" panose="020F0502020204030204" pitchFamily="34" charset="0"/>
              </a:rPr>
              <a:t>Here are the results of Game 1. The rule that applies is highlighted in yellow and the winner has been circled in blue.</a:t>
            </a:r>
          </a:p>
        </p:txBody>
      </p:sp>
    </p:spTree>
    <p:extLst>
      <p:ext uri="{BB962C8B-B14F-4D97-AF65-F5344CB8AC3E}">
        <p14:creationId xmlns:p14="http://schemas.microsoft.com/office/powerpoint/2010/main" val="195059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a:defRPr/>
            </a:pPr>
            <a:r>
              <a:rPr lang="en-AU" sz="1100" dirty="0">
                <a:latin typeface="Calibri" panose="020F0502020204030204" pitchFamily="34" charset="0"/>
                <a:cs typeface="Calibri" panose="020F0502020204030204" pitchFamily="34" charset="0"/>
              </a:rPr>
              <a:t>Here are the results of Game 2. The rule that applies is highlighted in yellow and the winner has been circled in blue.</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a:defRPr/>
            </a:pPr>
            <a:r>
              <a:rPr lang="en-AU" sz="1100" dirty="0">
                <a:latin typeface="Calibri" panose="020F0502020204030204" pitchFamily="34" charset="0"/>
                <a:cs typeface="Calibri" panose="020F0502020204030204" pitchFamily="34" charset="0"/>
              </a:rPr>
              <a:t>Here are the results of Game 3. The rule that applies is highlighted in yellow and the winner has been circled in blue. </a:t>
            </a:r>
          </a:p>
          <a:p>
            <a:endParaRPr lang="en-AU" dirty="0"/>
          </a:p>
        </p:txBody>
      </p:sp>
    </p:spTree>
    <p:extLst>
      <p:ext uri="{BB962C8B-B14F-4D97-AF65-F5344CB8AC3E}">
        <p14:creationId xmlns:p14="http://schemas.microsoft.com/office/powerpoint/2010/main" val="956640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a:defRPr/>
            </a:pPr>
            <a:r>
              <a:rPr lang="en-AU" sz="1100" dirty="0">
                <a:latin typeface="Calibri" panose="020F0502020204030204" pitchFamily="34" charset="0"/>
                <a:cs typeface="Calibri" panose="020F0502020204030204" pitchFamily="34" charset="0"/>
              </a:rPr>
              <a:t>Here are the results of Game 4. The rule that applies is highlighted in yellow and the winner has been circled in blue. </a:t>
            </a:r>
          </a:p>
          <a:p>
            <a:endParaRPr lang="en-AU" dirty="0"/>
          </a:p>
        </p:txBody>
      </p:sp>
    </p:spTree>
    <p:extLst>
      <p:ext uri="{BB962C8B-B14F-4D97-AF65-F5344CB8AC3E}">
        <p14:creationId xmlns:p14="http://schemas.microsoft.com/office/powerpoint/2010/main" val="1200646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finals system used for the end-of-season playoffs after the first week of play. Two teams have been eliminated, four teams progress to the semi-finals (week 2), and two teams automatically progress to the Preliminary Finals (week 3).</a:t>
            </a:r>
          </a:p>
          <a:p>
            <a:r>
              <a:rPr lang="en-AU" sz="1100" dirty="0">
                <a:latin typeface="Calibri" panose="020F0502020204030204" pitchFamily="34" charset="0"/>
                <a:cs typeface="Calibri" panose="020F0502020204030204" pitchFamily="34" charset="0"/>
              </a:rPr>
              <a:t>Students are one step closer to finding out ‘Who Won It?’.</a:t>
            </a:r>
          </a:p>
        </p:txBody>
      </p:sp>
    </p:spTree>
    <p:extLst>
      <p:ext uri="{BB962C8B-B14F-4D97-AF65-F5344CB8AC3E}">
        <p14:creationId xmlns:p14="http://schemas.microsoft.com/office/powerpoint/2010/main" val="754745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There are two semi-finals in the second week of the finals competition. </a:t>
            </a:r>
          </a:p>
          <a:p>
            <a:r>
              <a:rPr lang="en-AU" sz="1100" dirty="0">
                <a:latin typeface="Calibri" panose="020F0502020204030204" pitchFamily="34" charset="0"/>
                <a:cs typeface="Calibri" panose="020F0502020204030204" pitchFamily="34" charset="0"/>
              </a:rPr>
              <a:t>Students can work individually, in pairs or in groups to work out who won the game. </a:t>
            </a:r>
          </a:p>
          <a:p>
            <a:r>
              <a:rPr lang="en-AU" sz="1100" dirty="0">
                <a:latin typeface="Calibri" panose="020F0502020204030204" pitchFamily="34" charset="0"/>
                <a:cs typeface="Calibri" panose="020F0502020204030204" pitchFamily="34" charset="0"/>
              </a:rPr>
              <a:t>Depending on your class you can ask your students to share who won it after each game/slide or following the four games. Slides are provided with results and worked examples.</a:t>
            </a:r>
          </a:p>
        </p:txBody>
      </p:sp>
    </p:spTree>
    <p:extLst>
      <p:ext uri="{BB962C8B-B14F-4D97-AF65-F5344CB8AC3E}">
        <p14:creationId xmlns:p14="http://schemas.microsoft.com/office/powerpoint/2010/main" val="2808952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semi-final 1. Have students work out Who Won It?</a:t>
            </a:r>
          </a:p>
        </p:txBody>
      </p:sp>
    </p:spTree>
    <p:extLst>
      <p:ext uri="{BB962C8B-B14F-4D97-AF65-F5344CB8AC3E}">
        <p14:creationId xmlns:p14="http://schemas.microsoft.com/office/powerpoint/2010/main" val="195059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This activity follows the </a:t>
            </a:r>
            <a:r>
              <a:rPr lang="en-AU" sz="1100" b="1" dirty="0">
                <a:latin typeface="Calibri" panose="020F0502020204030204" pitchFamily="34" charset="0"/>
                <a:cs typeface="Calibri" panose="020F0502020204030204" pitchFamily="34" charset="0"/>
              </a:rPr>
              <a:t>Finals Season</a:t>
            </a:r>
            <a:r>
              <a:rPr lang="en-AU" sz="1100" dirty="0">
                <a:latin typeface="Calibri" panose="020F0502020204030204" pitchFamily="34" charset="0"/>
                <a:cs typeface="Calibri" panose="020F0502020204030204" pitchFamily="34" charset="0"/>
              </a:rPr>
              <a:t> of a fictional Australian Rules football championship. This league has a total of 18 teams that after 23 rounds of regular competition are ranked from 1 to 18 on a seasonal ladder. Only the top 8 teams on the ladder make it into the Finals Season. These 8 teams are called the </a:t>
            </a:r>
            <a:r>
              <a:rPr lang="en-AU" sz="1100" b="1" dirty="0">
                <a:latin typeface="Calibri" panose="020F0502020204030204" pitchFamily="34" charset="0"/>
                <a:cs typeface="Calibri" panose="020F0502020204030204" pitchFamily="34" charset="0"/>
              </a:rPr>
              <a:t>Final Eight</a:t>
            </a:r>
            <a:r>
              <a:rPr lang="en-AU" sz="1100" dirty="0">
                <a:latin typeface="Calibri" panose="020F0502020204030204" pitchFamily="34" charset="0"/>
                <a:cs typeface="Calibri" panose="020F0502020204030204" pitchFamily="34" charset="0"/>
              </a:rPr>
              <a:t> and will play one another until there is only one team left - the </a:t>
            </a:r>
            <a:r>
              <a:rPr lang="en-AU" sz="1100" b="1" dirty="0">
                <a:latin typeface="Calibri" panose="020F0502020204030204" pitchFamily="34" charset="0"/>
                <a:cs typeface="Calibri" panose="020F0502020204030204" pitchFamily="34" charset="0"/>
              </a:rPr>
              <a:t>Championship</a:t>
            </a:r>
            <a:r>
              <a:rPr lang="en-AU" sz="1100" dirty="0">
                <a:latin typeface="Calibri" panose="020F0502020204030204" pitchFamily="34" charset="0"/>
                <a:cs typeface="Calibri" panose="020F0502020204030204" pitchFamily="34" charset="0"/>
              </a:rPr>
              <a:t> </a:t>
            </a:r>
            <a:r>
              <a:rPr lang="en-AU" sz="1100" b="1" dirty="0">
                <a:latin typeface="Calibri" panose="020F0502020204030204" pitchFamily="34" charset="0"/>
                <a:cs typeface="Calibri" panose="020F0502020204030204" pitchFamily="34" charset="0"/>
              </a:rPr>
              <a:t>Winners</a:t>
            </a:r>
            <a:r>
              <a:rPr lang="en-AU" sz="11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9746427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semi-final 2. Have students work out Who Won It?</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following two slides show worked results to use as appropriate for your class.</a:t>
            </a:r>
          </a:p>
        </p:txBody>
      </p:sp>
    </p:spTree>
    <p:extLst>
      <p:ext uri="{BB962C8B-B14F-4D97-AF65-F5344CB8AC3E}">
        <p14:creationId xmlns:p14="http://schemas.microsoft.com/office/powerpoint/2010/main" val="3317859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04">
              <a:defRPr/>
            </a:pPr>
            <a:r>
              <a:rPr lang="en-AU" sz="1100" dirty="0">
                <a:latin typeface="Calibri" panose="020F0502020204030204" pitchFamily="34" charset="0"/>
                <a:cs typeface="Calibri" panose="020F0502020204030204" pitchFamily="34" charset="0"/>
              </a:rPr>
              <a:t>Here are the results of semi-final 1. The rule that applies is highlighted in yellow and the winner has been circled in blue.</a:t>
            </a:r>
          </a:p>
        </p:txBody>
      </p:sp>
    </p:spTree>
    <p:extLst>
      <p:ext uri="{BB962C8B-B14F-4D97-AF65-F5344CB8AC3E}">
        <p14:creationId xmlns:p14="http://schemas.microsoft.com/office/powerpoint/2010/main" val="195059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04">
              <a:defRPr/>
            </a:pPr>
            <a:r>
              <a:rPr lang="en-AU" sz="1100" dirty="0">
                <a:latin typeface="Calibri" panose="020F0502020204030204" pitchFamily="34" charset="0"/>
                <a:cs typeface="Calibri" panose="020F0502020204030204" pitchFamily="34" charset="0"/>
              </a:rPr>
              <a:t>Here are the results </a:t>
            </a:r>
            <a:r>
              <a:rPr lang="en-AU" sz="1100">
                <a:latin typeface="Calibri" panose="020F0502020204030204" pitchFamily="34" charset="0"/>
                <a:cs typeface="Calibri" panose="020F0502020204030204" pitchFamily="34" charset="0"/>
              </a:rPr>
              <a:t>of semi-final </a:t>
            </a:r>
            <a:r>
              <a:rPr lang="en-AU" sz="1100" dirty="0">
                <a:latin typeface="Calibri" panose="020F0502020204030204" pitchFamily="34" charset="0"/>
                <a:cs typeface="Calibri" panose="020F0502020204030204" pitchFamily="34" charset="0"/>
              </a:rPr>
              <a:t>2. The rule that applies is highlighted in yellow and the winner has been circled in blue.</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finals system used for the end-of-season playoffs after the second week of play. Two teams more have been eliminated, two teams progress to the preliminary finals and play the two teams automatically through to the Preliminary Finals (after week 1).</a:t>
            </a:r>
          </a:p>
          <a:p>
            <a:r>
              <a:rPr lang="en-AU" sz="1100" dirty="0">
                <a:latin typeface="Calibri" panose="020F0502020204030204" pitchFamily="34" charset="0"/>
                <a:cs typeface="Calibri" panose="020F0502020204030204" pitchFamily="34" charset="0"/>
              </a:rPr>
              <a:t>Students are one step closer to finding out ‘Who Won It?’.</a:t>
            </a:r>
          </a:p>
        </p:txBody>
      </p:sp>
    </p:spTree>
    <p:extLst>
      <p:ext uri="{BB962C8B-B14F-4D97-AF65-F5344CB8AC3E}">
        <p14:creationId xmlns:p14="http://schemas.microsoft.com/office/powerpoint/2010/main" val="7547454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There are two preliminary in the third week of the finals competition. </a:t>
            </a:r>
          </a:p>
          <a:p>
            <a:r>
              <a:rPr lang="en-AU" sz="1100" dirty="0">
                <a:latin typeface="Calibri" panose="020F0502020204030204" pitchFamily="34" charset="0"/>
                <a:cs typeface="Calibri" panose="020F0502020204030204" pitchFamily="34" charset="0"/>
              </a:rPr>
              <a:t>Students can work individually, in pairs or in groups to work out who won the game. </a:t>
            </a:r>
          </a:p>
          <a:p>
            <a:r>
              <a:rPr lang="en-AU" sz="1100" dirty="0">
                <a:latin typeface="Calibri" panose="020F0502020204030204" pitchFamily="34" charset="0"/>
                <a:cs typeface="Calibri" panose="020F0502020204030204" pitchFamily="34" charset="0"/>
              </a:rPr>
              <a:t>Depending on your class you can ask your students to share who won it after each game/slide or following the four games. Slides are provided with results and worked examples.</a:t>
            </a:r>
          </a:p>
        </p:txBody>
      </p:sp>
    </p:spTree>
    <p:extLst>
      <p:ext uri="{BB962C8B-B14F-4D97-AF65-F5344CB8AC3E}">
        <p14:creationId xmlns:p14="http://schemas.microsoft.com/office/powerpoint/2010/main" val="28089520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preliminary final 1. Have students work out Who Won It?</a:t>
            </a:r>
          </a:p>
        </p:txBody>
      </p:sp>
    </p:spTree>
    <p:extLst>
      <p:ext uri="{BB962C8B-B14F-4D97-AF65-F5344CB8AC3E}">
        <p14:creationId xmlns:p14="http://schemas.microsoft.com/office/powerpoint/2010/main" val="1950594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preliminary final 2. Have students work out Who Won It?</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following two slides show worked results to use as appropriate for your class.</a:t>
            </a:r>
          </a:p>
        </p:txBody>
      </p:sp>
    </p:spTree>
    <p:extLst>
      <p:ext uri="{BB962C8B-B14F-4D97-AF65-F5344CB8AC3E}">
        <p14:creationId xmlns:p14="http://schemas.microsoft.com/office/powerpoint/2010/main" val="33178591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04">
              <a:defRPr/>
            </a:pPr>
            <a:r>
              <a:rPr lang="en-AU" sz="1100" dirty="0">
                <a:latin typeface="Calibri" panose="020F0502020204030204" pitchFamily="34" charset="0"/>
                <a:cs typeface="Calibri" panose="020F0502020204030204" pitchFamily="34" charset="0"/>
              </a:rPr>
              <a:t>Here are the results of preliminary final 1. The rule that applies is highlighted in yellow and the winner has been circled in blue.</a:t>
            </a:r>
          </a:p>
          <a:p>
            <a:endParaRPr lang="en-AU"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5059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a:t>
            </a:r>
            <a:r>
              <a:rPr lang="en-AU" sz="1100" b="1" dirty="0">
                <a:latin typeface="Calibri" panose="020F0502020204030204" pitchFamily="34" charset="0"/>
                <a:cs typeface="Calibri" panose="020F0502020204030204" pitchFamily="34" charset="0"/>
              </a:rPr>
              <a:t>Finals Season</a:t>
            </a:r>
            <a:r>
              <a:rPr lang="en-AU" sz="1100" dirty="0">
                <a:latin typeface="Calibri" panose="020F0502020204030204" pitchFamily="34" charset="0"/>
                <a:cs typeface="Calibri" panose="020F0502020204030204" pitchFamily="34" charset="0"/>
              </a:rPr>
              <a:t> runs over 4 fictitious weeks and there are 9 games in total. All Final Eight teams play in the first week. After the first week, 2 teams are eliminated. In Weeks 2 and 3 there are 4 more teams eliminated. Week 4 is the Grand Final in which the last 2 teams play against one another for the championship.</a:t>
            </a:r>
          </a:p>
          <a:p>
            <a:endParaRPr lang="en-AU" sz="1100" dirty="0">
              <a:latin typeface="Calibri" panose="020F0502020204030204" pitchFamily="34" charset="0"/>
              <a:cs typeface="Calibri" panose="020F0502020204030204" pitchFamily="34" charset="0"/>
            </a:endParaRPr>
          </a:p>
          <a:p>
            <a:r>
              <a:rPr lang="en-AU" sz="1100" dirty="0">
                <a:latin typeface="Calibri" panose="020F0502020204030204" pitchFamily="34" charset="0"/>
                <a:cs typeface="Calibri" panose="020F0502020204030204" pitchFamily="34" charset="0"/>
              </a:rPr>
              <a:t>So how can we tell who will win each game?</a:t>
            </a:r>
          </a:p>
          <a:p>
            <a:r>
              <a:rPr lang="en-AU" sz="1100" dirty="0">
                <a:latin typeface="Calibri" panose="020F0502020204030204" pitchFamily="34" charset="0"/>
                <a:cs typeface="Calibri" panose="020F0502020204030204" pitchFamily="34" charset="0"/>
              </a:rPr>
              <a:t>We are going to use six rules that have been created using statistics to ‘play’ a fictitious final season in Australian Rules football. </a:t>
            </a:r>
          </a:p>
          <a:p>
            <a:endParaRPr lang="en-AU" sz="1100" dirty="0">
              <a:latin typeface="Calibri" panose="020F0502020204030204" pitchFamily="34" charset="0"/>
              <a:cs typeface="Calibri" panose="020F0502020204030204" pitchFamily="34" charset="0"/>
            </a:endParaRPr>
          </a:p>
          <a:p>
            <a:pPr defTabSz="473804">
              <a:defRPr/>
            </a:pPr>
            <a:r>
              <a:rPr lang="en-AU" sz="1100" dirty="0">
                <a:latin typeface="Calibri" panose="020F0502020204030204" pitchFamily="34" charset="0"/>
                <a:cs typeface="Calibri" panose="020F0502020204030204" pitchFamily="34" charset="0"/>
              </a:rPr>
              <a:t>So how do we do it?</a:t>
            </a:r>
          </a:p>
          <a:p>
            <a:pPr defTabSz="473804">
              <a:defRPr/>
            </a:pPr>
            <a:r>
              <a:rPr lang="en-AU" sz="1100" dirty="0">
                <a:latin typeface="Calibri" panose="020F0502020204030204" pitchFamily="34" charset="0"/>
                <a:cs typeface="Calibri" panose="020F0502020204030204" pitchFamily="34" charset="0"/>
              </a:rPr>
              <a:t>We want to find statistics that are so reliable we can apply them over the entire season - both regular matches and finals. Let’s look at one of these rules in detail: the kicks rule.</a:t>
            </a:r>
          </a:p>
        </p:txBody>
      </p:sp>
    </p:spTree>
    <p:extLst>
      <p:ext uri="{BB962C8B-B14F-4D97-AF65-F5344CB8AC3E}">
        <p14:creationId xmlns:p14="http://schemas.microsoft.com/office/powerpoint/2010/main" val="21204554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04">
              <a:defRPr/>
            </a:pPr>
            <a:r>
              <a:rPr lang="en-AU" sz="1100" dirty="0">
                <a:latin typeface="Calibri" panose="020F0502020204030204" pitchFamily="34" charset="0"/>
                <a:cs typeface="Calibri" panose="020F0502020204030204" pitchFamily="34" charset="0"/>
              </a:rPr>
              <a:t>Here are the results of preliminary final 2. The rule that applies is highlighted in yellow and the winner has been circled in blue.</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finals system used for the end-of-season playoffs after the first third of play. Two teams more have been eliminated, and two teams are in to the Grand Final.</a:t>
            </a:r>
          </a:p>
          <a:p>
            <a:r>
              <a:rPr lang="en-AU" sz="1100" dirty="0">
                <a:latin typeface="Calibri" panose="020F0502020204030204" pitchFamily="34" charset="0"/>
                <a:cs typeface="Calibri" panose="020F0502020204030204" pitchFamily="34" charset="0"/>
              </a:rPr>
              <a:t>Students are one step closer to finding out ‘Who Won It?’.</a:t>
            </a:r>
          </a:p>
        </p:txBody>
      </p:sp>
    </p:spTree>
    <p:extLst>
      <p:ext uri="{BB962C8B-B14F-4D97-AF65-F5344CB8AC3E}">
        <p14:creationId xmlns:p14="http://schemas.microsoft.com/office/powerpoint/2010/main" val="7547454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There is one Grand Final in the fourth week of the finals competition. </a:t>
            </a:r>
          </a:p>
          <a:p>
            <a:r>
              <a:rPr lang="en-AU" sz="1100" dirty="0">
                <a:latin typeface="Calibri" panose="020F0502020204030204" pitchFamily="34" charset="0"/>
                <a:cs typeface="Calibri" panose="020F0502020204030204" pitchFamily="34" charset="0"/>
              </a:rPr>
              <a:t>Students can work individually, in pairs or in groups to work out who won the game. </a:t>
            </a:r>
          </a:p>
          <a:p>
            <a:r>
              <a:rPr lang="en-AU" sz="1100" dirty="0">
                <a:latin typeface="Calibri" panose="020F0502020204030204" pitchFamily="34" charset="0"/>
                <a:cs typeface="Calibri" panose="020F0502020204030204" pitchFamily="34" charset="0"/>
              </a:rPr>
              <a:t>Depending on your class you can ask your students to share who won it after each game/slide or following the four games. Slides are provided with results and worked examples.</a:t>
            </a:r>
          </a:p>
        </p:txBody>
      </p:sp>
    </p:spTree>
    <p:extLst>
      <p:ext uri="{BB962C8B-B14F-4D97-AF65-F5344CB8AC3E}">
        <p14:creationId xmlns:p14="http://schemas.microsoft.com/office/powerpoint/2010/main" val="28089520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Grand Final. Have students work out Who Won It?</a:t>
            </a:r>
          </a:p>
        </p:txBody>
      </p:sp>
    </p:spTree>
    <p:extLst>
      <p:ext uri="{BB962C8B-B14F-4D97-AF65-F5344CB8AC3E}">
        <p14:creationId xmlns:p14="http://schemas.microsoft.com/office/powerpoint/2010/main" val="1950594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following two slides show worked results to use as appropriate for your class.</a:t>
            </a:r>
          </a:p>
        </p:txBody>
      </p:sp>
    </p:spTree>
    <p:extLst>
      <p:ext uri="{BB962C8B-B14F-4D97-AF65-F5344CB8AC3E}">
        <p14:creationId xmlns:p14="http://schemas.microsoft.com/office/powerpoint/2010/main" val="33178591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04">
              <a:defRPr/>
            </a:pPr>
            <a:r>
              <a:rPr lang="en-AU" sz="1100" dirty="0">
                <a:latin typeface="Calibri" panose="020F0502020204030204" pitchFamily="34" charset="0"/>
                <a:cs typeface="Calibri" panose="020F0502020204030204" pitchFamily="34" charset="0"/>
              </a:rPr>
              <a:t>Here are the results of the Grand Final. The rule that applies is highlighted in yellow and the winner has been circled in blue. The Chihuahuas are the winners!</a:t>
            </a:r>
          </a:p>
        </p:txBody>
      </p:sp>
    </p:spTree>
    <p:extLst>
      <p:ext uri="{BB962C8B-B14F-4D97-AF65-F5344CB8AC3E}">
        <p14:creationId xmlns:p14="http://schemas.microsoft.com/office/powerpoint/2010/main" val="1950594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finals system …</a:t>
            </a:r>
          </a:p>
          <a:p>
            <a:r>
              <a:rPr lang="en-AU" sz="1100" dirty="0">
                <a:latin typeface="Calibri" panose="020F0502020204030204" pitchFamily="34" charset="0"/>
                <a:cs typeface="Calibri" panose="020F0502020204030204" pitchFamily="34" charset="0"/>
              </a:rPr>
              <a:t>Students should now know that the Chihuahua’s won it!</a:t>
            </a:r>
          </a:p>
        </p:txBody>
      </p:sp>
    </p:spTree>
    <p:extLst>
      <p:ext uri="{BB962C8B-B14F-4D97-AF65-F5344CB8AC3E}">
        <p14:creationId xmlns:p14="http://schemas.microsoft.com/office/powerpoint/2010/main" val="754745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US" sz="1100" dirty="0">
                <a:latin typeface="Calibri" panose="020F0502020204030204" pitchFamily="34" charset="0"/>
                <a:cs typeface="Calibri" panose="020F0502020204030204" pitchFamily="34" charset="0"/>
              </a:rPr>
              <a:t>For any game in the season, we can add up all of the player’s kicks on each team. The total number of kicks per team and per game is a ‘Kicks’ statistic. Generally, the higher the number of kicks the better the team. </a:t>
            </a:r>
          </a:p>
          <a:p>
            <a:endParaRPr lang="en-US"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However, across the season the team with the highest number of kicks was not always the winner. This is because in each game the true measure of victory is the difference between the abilities of teams. So the </a:t>
            </a:r>
            <a:r>
              <a:rPr lang="en-US" sz="1100" u="sng" dirty="0">
                <a:latin typeface="Calibri" panose="020F0502020204030204" pitchFamily="34" charset="0"/>
                <a:cs typeface="Calibri" panose="020F0502020204030204" pitchFamily="34" charset="0"/>
              </a:rPr>
              <a:t>difference between the number of kicks per team</a:t>
            </a:r>
            <a:r>
              <a:rPr lang="en-US" sz="1100" dirty="0">
                <a:latin typeface="Calibri" panose="020F0502020204030204" pitchFamily="34" charset="0"/>
                <a:cs typeface="Calibri" panose="020F0502020204030204" pitchFamily="34" charset="0"/>
              </a:rPr>
              <a:t> is more important than the total number of kicks of any one team.</a:t>
            </a:r>
            <a:endParaRPr lang="en-AU" sz="1100" dirty="0">
              <a:latin typeface="Calibri" panose="020F0502020204030204" pitchFamily="34" charset="0"/>
              <a:cs typeface="Calibri" panose="020F0502020204030204" pitchFamily="34" charset="0"/>
            </a:endParaRPr>
          </a:p>
          <a:p>
            <a:endParaRPr lang="en-US" sz="1100" dirty="0">
              <a:latin typeface="Calibri" panose="020F0502020204030204" pitchFamily="34" charset="0"/>
              <a:cs typeface="Calibri" panose="020F0502020204030204" pitchFamily="34" charset="0"/>
            </a:endParaRPr>
          </a:p>
          <a:p>
            <a:pPr algn="l" defTabSz="473804">
              <a:defRPr/>
            </a:pPr>
            <a:r>
              <a:rPr lang="en-US" sz="1100" dirty="0">
                <a:latin typeface="Calibri" panose="020F0502020204030204" pitchFamily="34" charset="0"/>
                <a:cs typeface="Calibri" panose="020F0502020204030204" pitchFamily="34" charset="0"/>
              </a:rPr>
              <a:t>This statistic becomes useful when we look at teams that won where they had more than a certain number of kicks over their opposition.</a:t>
            </a:r>
            <a:endParaRPr lang="en-AU" sz="1100" dirty="0">
              <a:latin typeface="Calibri" panose="020F0502020204030204" pitchFamily="34" charset="0"/>
              <a:cs typeface="Calibri" panose="020F0502020204030204" pitchFamily="34" charset="0"/>
            </a:endParaRPr>
          </a:p>
          <a:p>
            <a:endParaRPr lang="en-US"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We have found a valuable statistic. In all 57 games, teams that had 30 or more kicks over their opposition </a:t>
            </a:r>
            <a:r>
              <a:rPr lang="en-US" sz="1100" u="sng" dirty="0">
                <a:latin typeface="Calibri" panose="020F0502020204030204" pitchFamily="34" charset="0"/>
                <a:cs typeface="Calibri" panose="020F0502020204030204" pitchFamily="34" charset="0"/>
              </a:rPr>
              <a:t>always won that game</a:t>
            </a:r>
            <a:r>
              <a:rPr lang="en-US" sz="1100" dirty="0">
                <a:latin typeface="Calibri" panose="020F0502020204030204" pitchFamily="34" charset="0"/>
                <a:cs typeface="Calibri" panose="020F0502020204030204" pitchFamily="34" charset="0"/>
              </a:rPr>
              <a:t>. </a:t>
            </a:r>
            <a:endParaRPr lang="en-AU"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25245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Like the Kicks rule, there are other rules we can use to find out the winner of our fictitious Finals Season. </a:t>
            </a:r>
          </a:p>
          <a:p>
            <a:r>
              <a:rPr lang="en-AU" sz="1100" dirty="0">
                <a:latin typeface="Calibri" panose="020F0502020204030204" pitchFamily="34" charset="0"/>
                <a:cs typeface="Calibri" panose="020F0502020204030204" pitchFamily="34" charset="0"/>
              </a:rPr>
              <a:t>Briefly go over each rule. If required for your class, there are explanations of each rule and an explanation of </a:t>
            </a:r>
            <a:r>
              <a:rPr lang="en-AU" sz="1100" dirty="0">
                <a:solidFill>
                  <a:schemeClr val="tx1"/>
                </a:solidFill>
                <a:latin typeface="Calibri" panose="020F0502020204030204" pitchFamily="34" charset="0"/>
                <a:cs typeface="Calibri" panose="020F0502020204030204" pitchFamily="34" charset="0"/>
              </a:rPr>
              <a:t>key terms in the Statistical Rules and Glossary document</a:t>
            </a:r>
            <a:r>
              <a:rPr lang="en-AU" sz="1100" dirty="0">
                <a:latin typeface="Calibri" panose="020F0502020204030204" pitchFamily="34" charset="0"/>
                <a:cs typeface="Calibri" panose="020F0502020204030204" pitchFamily="34" charset="0"/>
              </a:rPr>
              <a:t>. </a:t>
            </a:r>
          </a:p>
          <a:p>
            <a:endParaRPr lang="en-AU"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86022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So, how do we do it? Here is a worked example demonstrating how you apply the each of the rules to find the winner of the match. </a:t>
            </a:r>
          </a:p>
          <a:p>
            <a:endParaRPr lang="en-AU" sz="1100" dirty="0">
              <a:latin typeface="Calibri" panose="020F0502020204030204" pitchFamily="34" charset="0"/>
              <a:cs typeface="Calibri" panose="020F0502020204030204" pitchFamily="34" charset="0"/>
            </a:endParaRPr>
          </a:p>
          <a:p>
            <a:r>
              <a:rPr lang="en-AU" sz="1100" dirty="0">
                <a:latin typeface="Calibri" panose="020F0502020204030204" pitchFamily="34" charset="0"/>
                <a:cs typeface="Calibri" panose="020F0502020204030204" pitchFamily="34" charset="0"/>
              </a:rPr>
              <a:t>To work out whether you use Goal Accuracy Rule #1 or Goal Accuracy Rule #2, you need to look at the winning margin. In the example, the winning margin is 32 (which is more than 12 points) so you use Goal Accuracy Rule #2.</a:t>
            </a:r>
          </a:p>
          <a:p>
            <a:endParaRPr lang="en-AU" sz="1100" dirty="0">
              <a:latin typeface="Calibri" panose="020F0502020204030204" pitchFamily="34" charset="0"/>
              <a:cs typeface="Calibri" panose="020F0502020204030204" pitchFamily="34" charset="0"/>
            </a:endParaRPr>
          </a:p>
          <a:p>
            <a:r>
              <a:rPr lang="en-AU" sz="1100" dirty="0">
                <a:latin typeface="Calibri" panose="020F0502020204030204" pitchFamily="34" charset="0"/>
                <a:cs typeface="Calibri" panose="020F0502020204030204" pitchFamily="34" charset="0"/>
              </a:rPr>
              <a:t>To work out if Goal Accuracy #2 rule applies, work out 47 minus 45.  Because the difference is less than 10%, the Goal Accuracy rule does not apply.</a:t>
            </a:r>
          </a:p>
          <a:p>
            <a:r>
              <a:rPr lang="en-AU" sz="1100" dirty="0">
                <a:latin typeface="Calibri" panose="020F0502020204030204" pitchFamily="34" charset="0"/>
                <a:cs typeface="Calibri" panose="020F0502020204030204" pitchFamily="34" charset="0"/>
              </a:rPr>
              <a:t>To work out if the Disposals rule applies, work out 342 minus 339. Because the difference is less than 60, the Disposals rule does not apply.</a:t>
            </a:r>
          </a:p>
          <a:p>
            <a:r>
              <a:rPr lang="en-AU" sz="1100" dirty="0">
                <a:latin typeface="Calibri" panose="020F0502020204030204" pitchFamily="34" charset="0"/>
                <a:cs typeface="Calibri" panose="020F0502020204030204" pitchFamily="34" charset="0"/>
              </a:rPr>
              <a:t>To work out if the Kicks rule applies, work out 212 minus 199 equals. Because the difference is less than 30, the Kicks rule does not apply.</a:t>
            </a:r>
          </a:p>
          <a:p>
            <a:r>
              <a:rPr lang="en-AU" sz="1100" dirty="0">
                <a:latin typeface="Calibri" panose="020F0502020204030204" pitchFamily="34" charset="0"/>
                <a:cs typeface="Calibri" panose="020F0502020204030204" pitchFamily="34" charset="0"/>
              </a:rPr>
              <a:t>To work out if the Marks rule applies, work out 80 minus 64. Because the difference is less than 35, the Marks rule does not apply.</a:t>
            </a:r>
          </a:p>
          <a:p>
            <a:r>
              <a:rPr lang="en-AU" sz="1100" dirty="0">
                <a:latin typeface="Calibri" panose="020F0502020204030204" pitchFamily="34" charset="0"/>
                <a:cs typeface="Calibri" panose="020F0502020204030204" pitchFamily="34" charset="0"/>
              </a:rPr>
              <a:t>To work out if the Marks Inside 50  rule applies, work out 17 minus 10. Because the difference equals +7, Marks Inside 50  rule applies.</a:t>
            </a:r>
          </a:p>
          <a:p>
            <a:endParaRPr lang="en-AU" sz="1100" dirty="0">
              <a:latin typeface="Calibri" panose="020F0502020204030204" pitchFamily="34" charset="0"/>
              <a:cs typeface="Calibri" panose="020F0502020204030204" pitchFamily="34" charset="0"/>
            </a:endParaRPr>
          </a:p>
          <a:p>
            <a:r>
              <a:rPr lang="en-AU" sz="1100" dirty="0">
                <a:latin typeface="Calibri" panose="020F0502020204030204" pitchFamily="34" charset="0"/>
                <a:cs typeface="Calibri" panose="020F0502020204030204" pitchFamily="34" charset="0"/>
              </a:rPr>
              <a:t>This means we can prove using statistics that the Spitzes won the match.</a:t>
            </a:r>
          </a:p>
        </p:txBody>
      </p:sp>
    </p:spTree>
    <p:extLst>
      <p:ext uri="{BB962C8B-B14F-4D97-AF65-F5344CB8AC3E}">
        <p14:creationId xmlns:p14="http://schemas.microsoft.com/office/powerpoint/2010/main" val="593048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There are four games in the first week of the finals competition, two qualifying and two elimination finals. </a:t>
            </a:r>
          </a:p>
          <a:p>
            <a:r>
              <a:rPr lang="en-AU" sz="1100" dirty="0">
                <a:latin typeface="Calibri" panose="020F0502020204030204" pitchFamily="34" charset="0"/>
                <a:cs typeface="Calibri" panose="020F0502020204030204" pitchFamily="34" charset="0"/>
              </a:rPr>
              <a:t>Students can work individually, in pairs or in groups to work out who won the game. </a:t>
            </a:r>
          </a:p>
          <a:p>
            <a:r>
              <a:rPr lang="en-AU" sz="1100" dirty="0">
                <a:latin typeface="Calibri" panose="020F0502020204030204" pitchFamily="34" charset="0"/>
                <a:cs typeface="Calibri" panose="020F0502020204030204" pitchFamily="34" charset="0"/>
              </a:rPr>
              <a:t>Depending on your class you can ask your students to share who won it after each game/slide or following the four games. Slides are provided with results and worked examples.</a:t>
            </a:r>
          </a:p>
        </p:txBody>
      </p:sp>
    </p:spTree>
    <p:extLst>
      <p:ext uri="{BB962C8B-B14F-4D97-AF65-F5344CB8AC3E}">
        <p14:creationId xmlns:p14="http://schemas.microsoft.com/office/powerpoint/2010/main" val="2808952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Game 1. Have students work out Who Won It?</a:t>
            </a:r>
          </a:p>
          <a:p>
            <a:endParaRPr lang="en-AU" dirty="0"/>
          </a:p>
        </p:txBody>
      </p:sp>
    </p:spTree>
    <p:extLst>
      <p:ext uri="{BB962C8B-B14F-4D97-AF65-F5344CB8AC3E}">
        <p14:creationId xmlns:p14="http://schemas.microsoft.com/office/powerpoint/2010/main" val="1218781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Game 2. Have students work out Who Won It?</a:t>
            </a:r>
          </a:p>
          <a:p>
            <a:endParaRPr lang="en-AU" dirty="0"/>
          </a:p>
        </p:txBody>
      </p:sp>
    </p:spTree>
    <p:extLst>
      <p:ext uri="{BB962C8B-B14F-4D97-AF65-F5344CB8AC3E}">
        <p14:creationId xmlns:p14="http://schemas.microsoft.com/office/powerpoint/2010/main" val="1414742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prstGeom prst="rect">
            <a:avLst/>
          </a:prstGeom>
        </p:spPr>
        <p:txBody>
          <a:bodyPr/>
          <a:lstStyle/>
          <a:p>
            <a:r>
              <a:t>Title Text</a:t>
            </a:r>
          </a:p>
        </p:txBody>
      </p:sp>
      <p:sp>
        <p:nvSpPr>
          <p:cNvPr id="12" name="Shape 12"/>
          <p:cNvSpPr>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245404" y="6131570"/>
            <a:ext cx="5598255" cy="404695"/>
          </a:xfrm>
          <a:prstGeom prst="rect">
            <a:avLst/>
          </a:prstGeom>
        </p:spPr>
        <p:txBody>
          <a:bodyPr>
            <a:spAutoFit/>
          </a:bodyPr>
          <a:lstStyle>
            <a:lvl1pPr>
              <a:defRPr sz="2249"/>
            </a:lvl1pPr>
          </a:lstStyle>
          <a:p>
            <a:r>
              <a:t>–Johnny Appleseed</a:t>
            </a:r>
          </a:p>
        </p:txBody>
      </p:sp>
      <p:sp>
        <p:nvSpPr>
          <p:cNvPr id="94" name="Shape 94"/>
          <p:cNvSpPr>
            <a:spLocks noGrp="1"/>
          </p:cNvSpPr>
          <p:nvPr>
            <p:ph type="body" sz="quarter" idx="14"/>
          </p:nvPr>
        </p:nvSpPr>
        <p:spPr>
          <a:xfrm>
            <a:off x="4245404" y="4813262"/>
            <a:ext cx="5598255" cy="635335"/>
          </a:xfrm>
          <a:prstGeom prst="rect">
            <a:avLst/>
          </a:prstGeom>
        </p:spPr>
        <p:txBody>
          <a:bodyPr anchor="ctr">
            <a:spAutoFit/>
          </a:bodyPr>
          <a:lstStyle>
            <a:lvl1pPr>
              <a:defRPr sz="3748"/>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sz="half" idx="13"/>
          </p:nvPr>
        </p:nvSpPr>
        <p:spPr>
          <a:xfrm>
            <a:off x="3566005" y="2498810"/>
            <a:ext cx="6957054" cy="5568780"/>
          </a:xfrm>
          <a:prstGeom prst="rect">
            <a:avLst/>
          </a:prstGeom>
        </p:spPr>
        <p:txBody>
          <a:bodyPr lIns="91439" tIns="45719" rIns="91439" bIns="45719">
            <a:noAutofit/>
          </a:bodyPr>
          <a:lstStyle/>
          <a:p>
            <a:endParaRPr dirty="0"/>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sz="quarter" idx="13"/>
          </p:nvPr>
        </p:nvSpPr>
        <p:spPr>
          <a:xfrm>
            <a:off x="4425446" y="2861361"/>
            <a:ext cx="5231379" cy="3378974"/>
          </a:xfrm>
          <a:prstGeom prst="rect">
            <a:avLst/>
          </a:prstGeom>
        </p:spPr>
        <p:txBody>
          <a:bodyPr lIns="91439" tIns="45719" rIns="91439" bIns="45719">
            <a:noAutofit/>
          </a:bodyPr>
          <a:lstStyle/>
          <a:p>
            <a:endParaRPr dirty="0"/>
          </a:p>
        </p:txBody>
      </p:sp>
      <p:sp>
        <p:nvSpPr>
          <p:cNvPr id="21" name="Shape 21"/>
          <p:cNvSpPr>
            <a:spLocks noGrp="1"/>
          </p:cNvSpPr>
          <p:nvPr>
            <p:ph type="title"/>
          </p:nvPr>
        </p:nvSpPr>
        <p:spPr>
          <a:xfrm>
            <a:off x="4245404" y="6334597"/>
            <a:ext cx="5598255" cy="812114"/>
          </a:xfrm>
          <a:prstGeom prst="rect">
            <a:avLst/>
          </a:prstGeom>
        </p:spPr>
        <p:txBody>
          <a:bodyPr/>
          <a:lstStyle/>
          <a:p>
            <a:r>
              <a:t>Title Text</a:t>
            </a:r>
          </a:p>
        </p:txBody>
      </p:sp>
      <p:sp>
        <p:nvSpPr>
          <p:cNvPr id="22" name="Shape 22"/>
          <p:cNvSpPr>
            <a:spLocks noGrp="1"/>
          </p:cNvSpPr>
          <p:nvPr>
            <p:ph type="body" sz="quarter" idx="1"/>
          </p:nvPr>
        </p:nvSpPr>
        <p:spPr>
          <a:xfrm>
            <a:off x="4245404" y="7175717"/>
            <a:ext cx="5598255" cy="64534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868379" y="7777551"/>
            <a:ext cx="345513" cy="318197"/>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4245404" y="4340568"/>
            <a:ext cx="5598255" cy="1885264"/>
          </a:xfrm>
          <a:prstGeom prst="rect">
            <a:avLst/>
          </a:prstGeom>
        </p:spPr>
        <p:txBody>
          <a:bodyPr anchor="ct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quarter" idx="13"/>
          </p:nvPr>
        </p:nvSpPr>
        <p:spPr>
          <a:xfrm>
            <a:off x="7160029" y="2861361"/>
            <a:ext cx="2853479" cy="4698658"/>
          </a:xfrm>
          <a:prstGeom prst="rect">
            <a:avLst/>
          </a:prstGeom>
        </p:spPr>
        <p:txBody>
          <a:bodyPr lIns="91439" tIns="45719" rIns="91439" bIns="45719">
            <a:noAutofit/>
          </a:bodyPr>
          <a:lstStyle/>
          <a:p>
            <a:endParaRPr dirty="0"/>
          </a:p>
        </p:txBody>
      </p:sp>
      <p:sp>
        <p:nvSpPr>
          <p:cNvPr id="39" name="Shape 39"/>
          <p:cNvSpPr>
            <a:spLocks noGrp="1"/>
          </p:cNvSpPr>
          <p:nvPr>
            <p:ph type="title"/>
          </p:nvPr>
        </p:nvSpPr>
        <p:spPr>
          <a:xfrm>
            <a:off x="4075555" y="2861361"/>
            <a:ext cx="2853480" cy="2276819"/>
          </a:xfrm>
          <a:prstGeom prst="rect">
            <a:avLst/>
          </a:prstGeom>
        </p:spPr>
        <p:txBody>
          <a:bodyPr/>
          <a:lstStyle>
            <a:lvl1pPr>
              <a:defRPr sz="5998"/>
            </a:lvl1pPr>
          </a:lstStyle>
          <a:p>
            <a:r>
              <a:t>Title Text</a:t>
            </a:r>
          </a:p>
        </p:txBody>
      </p:sp>
      <p:sp>
        <p:nvSpPr>
          <p:cNvPr id="40" name="Shape 40"/>
          <p:cNvSpPr>
            <a:spLocks noGrp="1"/>
          </p:cNvSpPr>
          <p:nvPr>
            <p:ph type="body" sz="quarter" idx="1"/>
          </p:nvPr>
        </p:nvSpPr>
        <p:spPr>
          <a:xfrm>
            <a:off x="4075555" y="5217943"/>
            <a:ext cx="2853480" cy="234207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xfrm>
            <a:off x="4075555" y="2752598"/>
            <a:ext cx="5937955" cy="1232673"/>
          </a:xfrm>
          <a:prstGeom prst="rect">
            <a:avLst/>
          </a:prstGeom>
        </p:spPr>
        <p:txBody>
          <a:bodyPr anchor="ct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xfrm>
            <a:off x="4075555" y="2752598"/>
            <a:ext cx="5937955" cy="1232673"/>
          </a:xfrm>
          <a:prstGeom prst="rect">
            <a:avLst/>
          </a:prstGeom>
        </p:spPr>
        <p:txBody>
          <a:bodyPr anchor="ctr"/>
          <a:lstStyle/>
          <a:p>
            <a:r>
              <a:t>Title Text</a:t>
            </a:r>
          </a:p>
        </p:txBody>
      </p:sp>
      <p:sp>
        <p:nvSpPr>
          <p:cNvPr id="57" name="Shape 57"/>
          <p:cNvSpPr>
            <a:spLocks noGrp="1"/>
          </p:cNvSpPr>
          <p:nvPr>
            <p:ph type="body" sz="quarter" idx="1"/>
          </p:nvPr>
        </p:nvSpPr>
        <p:spPr>
          <a:xfrm>
            <a:off x="4075555" y="3985271"/>
            <a:ext cx="5937955" cy="3589253"/>
          </a:xfrm>
          <a:prstGeom prst="rect">
            <a:avLst/>
          </a:prstGeom>
        </p:spPr>
        <p:txBody>
          <a:bodyPr anchor="ctr"/>
          <a:lstStyle>
            <a:lvl1pPr marL="416524" indent="-416524" algn="l">
              <a:spcBef>
                <a:spcPts val="4217"/>
              </a:spcBef>
              <a:buSzPct val="75000"/>
              <a:buChar char="•"/>
              <a:defRPr sz="3373"/>
            </a:lvl1pPr>
            <a:lvl2pPr marL="833047" indent="-416524" algn="l">
              <a:spcBef>
                <a:spcPts val="4217"/>
              </a:spcBef>
              <a:buSzPct val="75000"/>
              <a:buChar char="•"/>
              <a:defRPr sz="3373"/>
            </a:lvl2pPr>
            <a:lvl3pPr marL="1249571" indent="-416524" algn="l">
              <a:spcBef>
                <a:spcPts val="4217"/>
              </a:spcBef>
              <a:buSzPct val="75000"/>
              <a:buChar char="•"/>
              <a:defRPr sz="3373"/>
            </a:lvl3pPr>
            <a:lvl4pPr marL="1666094" indent="-416524" algn="l">
              <a:spcBef>
                <a:spcPts val="4217"/>
              </a:spcBef>
              <a:buSzPct val="75000"/>
              <a:buChar char="•"/>
              <a:defRPr sz="3373"/>
            </a:lvl4pPr>
            <a:lvl5pPr marL="2082616" indent="-416524" algn="l">
              <a:spcBef>
                <a:spcPts val="4217"/>
              </a:spcBef>
              <a:buSzPct val="75000"/>
              <a:buChar char="•"/>
              <a:defRPr sz="3373"/>
            </a:lvl5p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7160031" y="3985271"/>
            <a:ext cx="2853480" cy="3589253"/>
          </a:xfrm>
          <a:prstGeom prst="rect">
            <a:avLst/>
          </a:prstGeom>
        </p:spPr>
        <p:txBody>
          <a:bodyPr lIns="91439" tIns="45719" rIns="91439" bIns="45719">
            <a:noAutofit/>
          </a:bodyPr>
          <a:lstStyle/>
          <a:p>
            <a:endParaRPr dirty="0"/>
          </a:p>
        </p:txBody>
      </p:sp>
      <p:sp>
        <p:nvSpPr>
          <p:cNvPr id="66" name="Shape 66"/>
          <p:cNvSpPr>
            <a:spLocks noGrp="1"/>
          </p:cNvSpPr>
          <p:nvPr>
            <p:ph type="title"/>
          </p:nvPr>
        </p:nvSpPr>
        <p:spPr>
          <a:xfrm>
            <a:off x="4075555" y="2752598"/>
            <a:ext cx="5937955" cy="1232673"/>
          </a:xfrm>
          <a:prstGeom prst="rect">
            <a:avLst/>
          </a:prstGeom>
        </p:spPr>
        <p:txBody>
          <a:bodyPr anchor="ctr"/>
          <a:lstStyle/>
          <a:p>
            <a:r>
              <a:t>Title Text</a:t>
            </a:r>
          </a:p>
        </p:txBody>
      </p:sp>
      <p:sp>
        <p:nvSpPr>
          <p:cNvPr id="67" name="Shape 67"/>
          <p:cNvSpPr>
            <a:spLocks noGrp="1"/>
          </p:cNvSpPr>
          <p:nvPr>
            <p:ph type="body" sz="quarter" idx="1"/>
          </p:nvPr>
        </p:nvSpPr>
        <p:spPr>
          <a:xfrm>
            <a:off x="4075555" y="3985271"/>
            <a:ext cx="2853480" cy="3589253"/>
          </a:xfrm>
          <a:prstGeom prst="rect">
            <a:avLst/>
          </a:prstGeom>
        </p:spPr>
        <p:txBody>
          <a:bodyPr anchor="ctr"/>
          <a:lstStyle>
            <a:lvl1pPr marL="321318" indent="-321318" algn="l">
              <a:spcBef>
                <a:spcPts val="3187"/>
              </a:spcBef>
              <a:buSzPct val="75000"/>
              <a:buChar char="•"/>
              <a:defRPr sz="2624"/>
            </a:lvl1pPr>
            <a:lvl2pPr marL="642636" indent="-321318" algn="l">
              <a:spcBef>
                <a:spcPts val="3187"/>
              </a:spcBef>
              <a:buSzPct val="75000"/>
              <a:buChar char="•"/>
              <a:defRPr sz="2624"/>
            </a:lvl2pPr>
            <a:lvl3pPr marL="963955" indent="-321318" algn="l">
              <a:spcBef>
                <a:spcPts val="3187"/>
              </a:spcBef>
              <a:buSzPct val="75000"/>
              <a:buChar char="•"/>
              <a:defRPr sz="2624"/>
            </a:lvl3pPr>
            <a:lvl4pPr marL="1285273" indent="-321318" algn="l">
              <a:spcBef>
                <a:spcPts val="3187"/>
              </a:spcBef>
              <a:buSzPct val="75000"/>
              <a:buChar char="•"/>
              <a:defRPr sz="2624"/>
            </a:lvl4pPr>
            <a:lvl5pPr marL="1606591" indent="-321318" algn="l">
              <a:spcBef>
                <a:spcPts val="3187"/>
              </a:spcBef>
              <a:buSzPct val="75000"/>
              <a:buChar char="•"/>
              <a:defRPr sz="2624"/>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sz="quarter" idx="1"/>
          </p:nvPr>
        </p:nvSpPr>
        <p:spPr>
          <a:xfrm>
            <a:off x="4075555" y="3223912"/>
            <a:ext cx="5937955" cy="4118576"/>
          </a:xfrm>
          <a:prstGeom prst="rect">
            <a:avLst/>
          </a:prstGeom>
        </p:spPr>
        <p:txBody>
          <a:bodyPr anchor="ctr"/>
          <a:lstStyle>
            <a:lvl1pPr marL="416524" indent="-416524" algn="l">
              <a:spcBef>
                <a:spcPts val="4217"/>
              </a:spcBef>
              <a:buSzPct val="75000"/>
              <a:buChar char="•"/>
              <a:defRPr sz="3373"/>
            </a:lvl1pPr>
            <a:lvl2pPr marL="833047" indent="-416524" algn="l">
              <a:spcBef>
                <a:spcPts val="4217"/>
              </a:spcBef>
              <a:buSzPct val="75000"/>
              <a:buChar char="•"/>
              <a:defRPr sz="3373"/>
            </a:lvl2pPr>
            <a:lvl3pPr marL="1249571" indent="-416524" algn="l">
              <a:spcBef>
                <a:spcPts val="4217"/>
              </a:spcBef>
              <a:buSzPct val="75000"/>
              <a:buChar char="•"/>
              <a:defRPr sz="3373"/>
            </a:lvl3pPr>
            <a:lvl4pPr marL="1666094" indent="-416524" algn="l">
              <a:spcBef>
                <a:spcPts val="4217"/>
              </a:spcBef>
              <a:buSzPct val="75000"/>
              <a:buChar char="•"/>
              <a:defRPr sz="3373"/>
            </a:lvl4pPr>
            <a:lvl5pPr marL="2082616" indent="-416524" algn="l">
              <a:spcBef>
                <a:spcPts val="4217"/>
              </a:spcBef>
              <a:buSzPct val="75000"/>
              <a:buChar char="•"/>
              <a:defRPr sz="3373"/>
            </a:lvl5p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7160030" y="5406467"/>
            <a:ext cx="2853480" cy="2153552"/>
          </a:xfrm>
          <a:prstGeom prst="rect">
            <a:avLst/>
          </a:prstGeom>
        </p:spPr>
        <p:txBody>
          <a:bodyPr lIns="91439" tIns="45719" rIns="91439" bIns="45719">
            <a:noAutofit/>
          </a:bodyPr>
          <a:lstStyle/>
          <a:p>
            <a:endParaRPr dirty="0"/>
          </a:p>
        </p:txBody>
      </p:sp>
      <p:sp>
        <p:nvSpPr>
          <p:cNvPr id="84" name="Shape 84"/>
          <p:cNvSpPr>
            <a:spLocks noGrp="1"/>
          </p:cNvSpPr>
          <p:nvPr>
            <p:ph type="pic" sz="quarter" idx="14"/>
          </p:nvPr>
        </p:nvSpPr>
        <p:spPr>
          <a:xfrm>
            <a:off x="7163357" y="3006381"/>
            <a:ext cx="2853480" cy="2153552"/>
          </a:xfrm>
          <a:prstGeom prst="rect">
            <a:avLst/>
          </a:prstGeom>
        </p:spPr>
        <p:txBody>
          <a:bodyPr lIns="91439" tIns="45719" rIns="91439" bIns="45719">
            <a:noAutofit/>
          </a:bodyPr>
          <a:lstStyle/>
          <a:p>
            <a:endParaRPr dirty="0"/>
          </a:p>
        </p:txBody>
      </p:sp>
      <p:sp>
        <p:nvSpPr>
          <p:cNvPr id="85" name="Shape 85"/>
          <p:cNvSpPr>
            <a:spLocks noGrp="1"/>
          </p:cNvSpPr>
          <p:nvPr>
            <p:ph type="pic" sz="quarter" idx="15"/>
          </p:nvPr>
        </p:nvSpPr>
        <p:spPr>
          <a:xfrm>
            <a:off x="4075555" y="3006381"/>
            <a:ext cx="2853479" cy="4553638"/>
          </a:xfrm>
          <a:prstGeom prst="rect">
            <a:avLst/>
          </a:prstGeom>
        </p:spPr>
        <p:txBody>
          <a:bodyPr lIns="91439" tIns="45719" rIns="91439" bIns="45719">
            <a:noAutofit/>
          </a:bodyPr>
          <a:lstStyle/>
          <a:p>
            <a:endParaRPr dirty="0"/>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32192"/>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245404" y="3434191"/>
            <a:ext cx="5598255" cy="1885264"/>
          </a:xfrm>
          <a:prstGeom prst="rect">
            <a:avLst/>
          </a:prstGeom>
          <a:ln w="3175">
            <a:miter lim="400000"/>
          </a:ln>
          <a:extLst>
            <a:ext uri="{C572A759-6A51-4108-AA02-DFA0A04FC94B}">
              <ma14:wrappingTextBoxFlag xmlns:ma14="http://schemas.microsoft.com/office/mac/drawingml/2011/main" xmlns="" val="1"/>
            </a:ext>
          </a:extLst>
        </p:spPr>
        <p:txBody>
          <a:bodyPr lIns="29004" tIns="29004" rIns="29004" bIns="29004" anchor="b">
            <a:normAutofit/>
          </a:bodyPr>
          <a:lstStyle/>
          <a:p>
            <a:r>
              <a:t>Title Text</a:t>
            </a:r>
          </a:p>
        </p:txBody>
      </p:sp>
      <p:sp>
        <p:nvSpPr>
          <p:cNvPr id="3" name="Shape 3"/>
          <p:cNvSpPr>
            <a:spLocks noGrp="1"/>
          </p:cNvSpPr>
          <p:nvPr>
            <p:ph type="body" idx="1"/>
          </p:nvPr>
        </p:nvSpPr>
        <p:spPr>
          <a:xfrm>
            <a:off x="4245404" y="5370215"/>
            <a:ext cx="5598255" cy="645341"/>
          </a:xfrm>
          <a:prstGeom prst="rect">
            <a:avLst/>
          </a:prstGeom>
          <a:ln w="3175">
            <a:miter lim="400000"/>
          </a:ln>
          <a:extLst>
            <a:ext uri="{C572A759-6A51-4108-AA02-DFA0A04FC94B}">
              <ma14:wrappingTextBoxFlag xmlns:ma14="http://schemas.microsoft.com/office/mac/drawingml/2011/main" xmlns="" val="1"/>
            </a:ext>
          </a:extLst>
        </p:spPr>
        <p:txBody>
          <a:bodyPr lIns="29004" tIns="29004" rIns="29004" bIns="29004">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868379" y="7781175"/>
            <a:ext cx="345513" cy="318197"/>
          </a:xfrm>
          <a:prstGeom prst="rect">
            <a:avLst/>
          </a:prstGeom>
          <a:ln w="3175">
            <a:miter lim="400000"/>
          </a:ln>
        </p:spPr>
        <p:txBody>
          <a:bodyPr wrap="none" lIns="29004" tIns="29004" rIns="29004" bIns="29004">
            <a:spAutoFit/>
          </a:bodyPr>
          <a:lstStyle>
            <a:lvl1pPr>
              <a:defRPr sz="1687"/>
            </a:lvl1pPr>
          </a:lstStyle>
          <a:p>
            <a:fld id="{86CB4B4D-7CA3-9044-876B-883B54F8677D}" type="slidenum">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1pPr>
      <a:lvl2pPr marL="0" marR="0" indent="214212"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2pPr>
      <a:lvl3pPr marL="0" marR="0" indent="428425"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3pPr>
      <a:lvl4pPr marL="0" marR="0" indent="642636"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4pPr>
      <a:lvl5pPr marL="0" marR="0" indent="856848"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5pPr>
      <a:lvl6pPr marL="0" marR="0" indent="1071060"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6pPr>
      <a:lvl7pPr marL="0" marR="0" indent="1285273"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7pPr>
      <a:lvl8pPr marL="0" marR="0" indent="1499485"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8pPr>
      <a:lvl9pPr marL="0" marR="0" indent="1713696"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9pPr>
    </p:titleStyle>
    <p:bodyStyle>
      <a:lvl1pPr marL="0" marR="0" indent="0"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1pPr>
      <a:lvl2pPr marL="0" marR="0" indent="214212"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2pPr>
      <a:lvl3pPr marL="0" marR="0" indent="428425"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3pPr>
      <a:lvl4pPr marL="0" marR="0" indent="642636"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4pPr>
      <a:lvl5pPr marL="0" marR="0" indent="856848"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5pPr>
      <a:lvl6pPr marL="0" marR="0" indent="1071060"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6pPr>
      <a:lvl7pPr marL="0" marR="0" indent="1285273"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7pPr>
      <a:lvl8pPr marL="0" marR="0" indent="1499485"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8pPr>
      <a:lvl9pPr marL="0" marR="0" indent="1713696"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1pPr>
      <a:lvl2pPr marL="0" marR="0" indent="214212"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2pPr>
      <a:lvl3pPr marL="0" marR="0" indent="428425"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3pPr>
      <a:lvl4pPr marL="0" marR="0" indent="642636"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4pPr>
      <a:lvl5pPr marL="0" marR="0" indent="856848"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5pPr>
      <a:lvl6pPr marL="0" marR="0" indent="1071060"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6pPr>
      <a:lvl7pPr marL="0" marR="0" indent="1285273"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7pPr>
      <a:lvl8pPr marL="0" marR="0" indent="1499485"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8pPr>
      <a:lvl9pPr marL="0" marR="0" indent="1713696"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s://creativecommons.org/licenses/by-nc-nd/4.0/"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EFED9F"/>
            </a:gs>
            <a:gs pos="11000">
              <a:srgbClr val="F6F2D1"/>
            </a:gs>
            <a:gs pos="100000">
              <a:srgbClr val="F8F6D0"/>
            </a:gs>
          </a:gsLst>
          <a:lin ang="162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r>
              <a:rPr lang="en-AU" dirty="0" smtClean="0"/>
              <a:t>Who</a:t>
            </a:r>
            <a:r>
              <a:rPr lang="en-AU" baseline="0" dirty="0" smtClean="0"/>
              <a:t> Won It?</a:t>
            </a:r>
            <a:endParaRPr lang="en-AU" dirty="0"/>
          </a:p>
        </p:txBody>
      </p:sp>
      <p:pic>
        <p:nvPicPr>
          <p:cNvPr id="7" name="Picture 6" descr="Title page –in the foreground are illustrations of two characters – a  boy and a girl - dressed up in footy gear. They are standing on the field in front of a goal area. Between th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
          <p:cNvPicPr>
            <a:picLocks noChangeAspect="1"/>
          </p:cNvPicPr>
          <p:nvPr/>
        </p:nvPicPr>
        <p:blipFill>
          <a:blip r:embed="rId3"/>
          <a:stretch>
            <a:fillRect/>
          </a:stretch>
        </p:blipFill>
        <p:spPr>
          <a:xfrm>
            <a:off x="-182472" y="-862412"/>
            <a:ext cx="14480698" cy="11484692"/>
          </a:xfrm>
          <a:prstGeom prst="rect">
            <a:avLst/>
          </a:prstGeom>
        </p:spPr>
      </p:pic>
      <p:pic>
        <p:nvPicPr>
          <p:cNvPr id="10" name="Picture 9" descr="This is the National Literacy and Numeracy Week Logo - Explore" title="NLNW logo"/>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8705520"/>
            <a:ext cx="8788400" cy="1840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8869680" y="8473497"/>
            <a:ext cx="5078413" cy="1200329"/>
          </a:xfrm>
          <a:prstGeom prst="rect">
            <a:avLst/>
          </a:prstGeom>
        </p:spPr>
        <p:txBody>
          <a:bodyPr wrap="square">
            <a:spAutoFit/>
          </a:bodyPr>
          <a:lstStyle/>
          <a:p>
            <a:pPr algn="r"/>
            <a:r>
              <a:rPr lang="en-US" sz="2400" b="1" dirty="0">
                <a:latin typeface="Helvetica-Bold" charset="0"/>
              </a:rPr>
              <a:t>SPORTS STATISTICS ACTIVITY</a:t>
            </a:r>
          </a:p>
          <a:p>
            <a:pPr algn="r"/>
            <a:r>
              <a:rPr lang="en-US" sz="2400" b="1" dirty="0">
                <a:latin typeface="Helvetica-Bold" charset="0"/>
              </a:rPr>
              <a:t>AUSTRALIAN RULES </a:t>
            </a:r>
            <a:r>
              <a:rPr lang="en-US" sz="2400" b="1" dirty="0" smtClean="0">
                <a:latin typeface="Helvetica-Bold" charset="0"/>
              </a:rPr>
              <a:t>FOOTBALL</a:t>
            </a:r>
          </a:p>
          <a:p>
            <a:pPr algn="r"/>
            <a:r>
              <a:rPr lang="en-US" sz="2400" dirty="0"/>
              <a:t>Created by Simon Pampena </a:t>
            </a:r>
          </a:p>
        </p:txBody>
      </p:sp>
      <p:pic>
        <p:nvPicPr>
          <p:cNvPr id="11" name="Picture 10" descr="Logo for Creative Commons license specifying: &#10;Attribution — any use of material must be given appropriate credit, providing a link to the license, and indicating if changes were made.&#10;Non Commercial — use of the material for commercial purposes is not permitted.&#10;No Derivatives — any remixing, transforming, or building upon the material cannot be published or distributed."/>
          <p:cNvPicPr>
            <a:picLocks noChangeAspect="1"/>
          </p:cNvPicPr>
          <p:nvPr/>
        </p:nvPicPr>
        <p:blipFill>
          <a:blip r:embed="rId5"/>
          <a:stretch>
            <a:fillRect/>
          </a:stretch>
        </p:blipFill>
        <p:spPr>
          <a:xfrm>
            <a:off x="12487593" y="9769077"/>
            <a:ext cx="1409700" cy="495300"/>
          </a:xfrm>
          <a:prstGeom prst="rect">
            <a:avLst/>
          </a:prstGeom>
        </p:spPr>
      </p:pic>
      <p:sp>
        <p:nvSpPr>
          <p:cNvPr id="12" name="Rectangle 11"/>
          <p:cNvSpPr/>
          <p:nvPr/>
        </p:nvSpPr>
        <p:spPr>
          <a:xfrm>
            <a:off x="9042400" y="9617791"/>
            <a:ext cx="3465513" cy="815608"/>
          </a:xfrm>
          <a:prstGeom prst="rect">
            <a:avLst/>
          </a:prstGeom>
        </p:spPr>
        <p:txBody>
          <a:bodyPr wrap="square">
            <a:spAutoFit/>
          </a:bodyPr>
          <a:lstStyle/>
          <a:p>
            <a:pPr algn="r"/>
            <a:r>
              <a:rPr lang="en-US" sz="900" b="1" dirty="0">
                <a:latin typeface="Helvetica-Bold" charset="0"/>
              </a:rPr>
              <a:t>Except where otherwise noted, the content in this </a:t>
            </a:r>
            <a:r>
              <a:rPr lang="en-US" sz="900" b="1" dirty="0" smtClean="0">
                <a:latin typeface="Helvetica-Bold" charset="0"/>
              </a:rPr>
              <a:t>document</a:t>
            </a:r>
          </a:p>
          <a:p>
            <a:pPr algn="r"/>
            <a:r>
              <a:rPr lang="en-US" sz="900" b="1" dirty="0" smtClean="0">
                <a:latin typeface="Helvetica-Bold" charset="0"/>
              </a:rPr>
              <a:t> is licensed under a Creative Commons Attribution-NonCommercial-NoDerivatives 4.0 </a:t>
            </a:r>
            <a:r>
              <a:rPr lang="en-US" sz="1100" b="1" dirty="0" smtClean="0">
                <a:latin typeface="Helvetica-Bold" charset="0"/>
              </a:rPr>
              <a:t>International </a:t>
            </a:r>
            <a:r>
              <a:rPr lang="en-US" sz="900" b="1" dirty="0" smtClean="0">
                <a:latin typeface="Helvetica-Bold" charset="0"/>
              </a:rPr>
              <a:t>Licence.  </a:t>
            </a:r>
          </a:p>
          <a:p>
            <a:pPr algn="r"/>
            <a:r>
              <a:rPr lang="en-US" sz="900" b="1" dirty="0" smtClean="0">
                <a:latin typeface="Helvetica-Bold" charset="0"/>
              </a:rPr>
              <a:t>To view a copy of this licence, visit</a:t>
            </a:r>
          </a:p>
          <a:p>
            <a:pPr algn="r"/>
            <a:r>
              <a:rPr lang="en-US" sz="900" b="1" u="sng" dirty="0" smtClean="0">
                <a:latin typeface="Helvetica-Bold" charset="0"/>
                <a:hlinkClick r:id="rId6"/>
              </a:rPr>
              <a:t>https</a:t>
            </a:r>
            <a:r>
              <a:rPr lang="en-US" sz="900" b="1" u="sng" dirty="0">
                <a:latin typeface="Helvetica-Bold" charset="0"/>
                <a:hlinkClick r:id="rId6"/>
              </a:rPr>
              <a:t>://creativecommons.org/licenses/by-nc-nd/4.0/</a:t>
            </a:r>
            <a:endParaRPr lang="en-US" sz="900" dirty="0"/>
          </a:p>
        </p:txBody>
      </p:sp>
    </p:spTree>
    <p:extLst>
      <p:ext uri="{BB962C8B-B14F-4D97-AF65-F5344CB8AC3E}">
        <p14:creationId xmlns:p14="http://schemas.microsoft.com/office/powerpoint/2010/main" val="769680121"/>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2</a:t>
            </a:r>
            <a:r>
              <a:rPr lang="en-AU" baseline="30000" dirty="0" smtClean="0">
                <a:solidFill>
                  <a:srgbClr val="932192"/>
                </a:solidFill>
              </a:rPr>
              <a:t>nd</a:t>
            </a:r>
            <a:r>
              <a:rPr lang="en-AU" dirty="0" smtClean="0">
                <a:solidFill>
                  <a:srgbClr val="932192"/>
                </a:solidFill>
              </a:rPr>
              <a:t> qualifying final</a:t>
            </a:r>
            <a:endParaRPr lang="en-AU" dirty="0">
              <a:solidFill>
                <a:srgbClr val="932192"/>
              </a:solidFill>
            </a:endParaRPr>
          </a:p>
        </p:txBody>
      </p:sp>
      <p:pic>
        <p:nvPicPr>
          <p:cNvPr id="30" name="Picture 29" descr="Details of a match between the Terriers and the Shepherds. The title has two silhouetted dog logos that are placed far-left and far-right on the page. Between them is the winning margin of the final score: 7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Goal Accuracy: Terriers 56% of attempts on goal that were ‘in' versus Shepherds 27% of attempts on goal that were ‘in'&#10;&#10;Disposals: Terriers 383 versus Shepherds 382&#10;&#10;Kicks: Terriers 197 versus Shepherds 195&#10;&#10;Marks: Terriers 86 versus Shepherds 82&#10;&#10;Marks Inside 50: Terriers 10 versus Shepherds 14" title="2nd Qualifying Final"/>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66855" y="342400"/>
            <a:ext cx="7184433" cy="10224000"/>
          </a:xfrm>
          <a:prstGeom prst="rect">
            <a:avLst/>
          </a:prstGeom>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a:p>
            <a:pPr lvl="8" indent="0" algn="r" defTabSz="428425">
              <a:spcBef>
                <a:spcPts val="2061"/>
              </a:spcBef>
              <a:defRPr sz="2200" b="1">
                <a:solidFill>
                  <a:srgbClr val="FFFB00"/>
                </a:solidFill>
                <a:latin typeface="Helvetica"/>
                <a:ea typeface="Helvetica"/>
                <a:cs typeface="Helvetica"/>
                <a:sym typeface="Helvetica"/>
              </a:defRPr>
            </a:pPr>
            <a:r>
              <a:rPr lang="en-US" sz="2061" dirty="0" smtClean="0"/>
              <a:t>.</a:t>
            </a:r>
            <a:endParaRPr lang="en-US" sz="2061" dirty="0"/>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211960" y="451970"/>
            <a:ext cx="9530173"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QUALIFYING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066625628"/>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2</a:t>
            </a:r>
            <a:r>
              <a:rPr lang="en-AU" baseline="30000" dirty="0" smtClean="0">
                <a:solidFill>
                  <a:srgbClr val="932192"/>
                </a:solidFill>
              </a:rPr>
              <a:t>nd</a:t>
            </a:r>
            <a:r>
              <a:rPr lang="en-AU" dirty="0" smtClean="0">
                <a:solidFill>
                  <a:srgbClr val="932192"/>
                </a:solidFill>
              </a:rPr>
              <a:t> elimination final</a:t>
            </a:r>
            <a:endParaRPr lang="en-AU" dirty="0">
              <a:solidFill>
                <a:srgbClr val="932192"/>
              </a:solidFill>
            </a:endParaRPr>
          </a:p>
        </p:txBody>
      </p:sp>
      <p:pic>
        <p:nvPicPr>
          <p:cNvPr id="31" name="Picture 30" descr="Details of a match between the Hounds and the Boxers. The title has two silhouetted dog logos that are placed far-left and far-right on the page. Between them is the winning margin of the final score: 22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Goal Accuracy: Hounds 67% of attempts on goal that were ‘in' versus Boxers 52% of attempts on goal that were ‘in'&#10;&#10;Disposals: Hounds 284 versus Boxers 328&#10;&#10;Kicks: Hounds 179 versus Boxers 194&#10;&#10;Marks: Hounds 85 versus Boxers 82&#10;&#10;Marks Inside 50: Hounds 7 versus Boxers 14" title="2nd Elimination Final"/>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61446" y="342400"/>
            <a:ext cx="7184433" cy="10224000"/>
          </a:xfrm>
          <a:prstGeom prst="rect">
            <a:avLst/>
          </a:prstGeom>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070897" y="451970"/>
            <a:ext cx="9812302"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ELIMINATION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57895013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Results – Week 1</a:t>
            </a:r>
            <a:endParaRPr lang="en-AU" dirty="0">
              <a:solidFill>
                <a:srgbClr val="932192"/>
              </a:solidFill>
            </a:endParaRPr>
          </a:p>
        </p:txBody>
      </p:sp>
      <p:pic>
        <p:nvPicPr>
          <p:cNvPr id="3" name="Picture 2" descr="At the top is a Girl and Boy character with statistical bell curves on their guernseys standing left and right of the title.&#10;The title is competition, and below it reads&#10;Finals Season Week 1&#10;&#10;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t says Australian Rules Football and at the bottom of the picture it says RESULTS" title="Results - Week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52314" y="342400"/>
            <a:ext cx="7184433" cy="10224000"/>
          </a:xfrm>
          <a:prstGeom prst="rect">
            <a:avLst/>
          </a:prstGeom>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1140399578"/>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1</a:t>
            </a:r>
            <a:r>
              <a:rPr lang="en-AU" baseline="30000" dirty="0" smtClean="0">
                <a:solidFill>
                  <a:srgbClr val="932192"/>
                </a:solidFill>
              </a:rPr>
              <a:t>st</a:t>
            </a:r>
            <a:r>
              <a:rPr lang="en-AU" dirty="0" smtClean="0">
                <a:solidFill>
                  <a:srgbClr val="932192"/>
                </a:solidFill>
              </a:rPr>
              <a:t> qualifying result</a:t>
            </a:r>
            <a:endParaRPr lang="en-AU" dirty="0">
              <a:solidFill>
                <a:srgbClr val="932192"/>
              </a:solidFill>
            </a:endParaRPr>
          </a:p>
        </p:txBody>
      </p:sp>
      <p:pic>
        <p:nvPicPr>
          <p:cNvPr id="31" name="Picture 30" descr="Details of a match between the Spitzes and the Chihuahuas. The title has two silhouetted dog logos that are placed far-left and far-right on the page. Between them is the winning margin of the final score: 29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10;&#10;The statistics are presented in the following order:&#10;&#10;Goal Accuracy: Spitzes 47% of attempts on goal were ‘in' versus Chihuahuas 45% of attempts on goal were ‘in' &#10;&#10;Disposals: Spitzes 338 versus Chihuahuas 339&#10;&#10;Kicks: Spitzes 213 versus Chihuahuas 198&#10;&#10;Marks: Spitzes 80 versus Chihuahuas 65&#10;&#10;Marks Inside 50: Spitzes 17 versus Chihuahuas 9&#10;&#10;A blue oval surrounds the Spitzes logo at the top left of the page and attached to the oval is  the text ‘WON IT!’. This is because one or more of the statistics presented for this match fit one or more of the statistical rules defined for this season.&#10;&#10;In the Winning Margin section &quot;29 points&quot; has been amended to read “29 &gt; 12&quot; points. This is a reference to the Goal Accuracy Rule #2 theshold.&#10;&#10;In the section where the Goal Accuracy statistics are presented, the title has been amended to specify which of the Goal Accuracy rules it will be measuring against. It reads “1st Goal Accuracy Rule” with new text below “since the winning margin was &gt;12”. The difference between values have been calculated to be +2 percentage points in the Spitzes favour. This is used to compare against the value of 20 percentage points, the required amount needed for the rule to apply. The text “+2 &lt; 20 NO” appears on the Spitzes side, left of centre. It means that the difference in Goal Accuracy was too small to be guaranteed a win according to the rule. &#10;&#10;In the section where the Disposals statistics are presented, the title has been amended to read “ Disposals Rule”.  The difference between values have been calculated to be +1 disposals in the Chihuahuas favour. This is used to compare against the value of 60 disposals, the required amount needed for the rule to apply. The text “NO 60 &gt; +1” appears on the Chihuahuas side, right of centre. It means that the difference in Disposals was too small to be guaranteed a win according to the rule. &#10;&#10;In the section where the Kicks statistics are presented, the title has been amended to read “ Kicks Rule”. The difference between values have been calculated to be +15 kicks in the Spitzes favour. This is used to compare against the value of 30 kicks, the required amount needed for the rule to apply. The text “+15 &lt; 30 NO” appears on the Spitzes side, left of centre. It means that the difference in Kicks was too small to be guaranteed a win according to the rule. &#10;&#10;In the section where the Marks statistics are presented, the title has been amended to read “Marks Rule”. The difference between values have been calculated to be +15 marks in the Spitzes favour. This is used to compare against the value of 35 marks, the required amount needed for the rule to apply. The text “+15 &lt; 35 NO” appears on the Spitzes side, left of centre. It means that the difference in Marks was too small to be guaranteed a win according to the rule. &#10;&#10;In the section where the Marks Inside 50 statistics are presented, the title has been amended to read “ Marks Inside 50 Rule”. The difference between values have been calculated to be +8 marks in the Spitzes favour. This is used to compare against the value of 7 marks, the required amount needed for the rule to apply. The text “+8 ≥ 7 YES” appears on the Spitzes side, left of centre. It means that the difference in Marks Inside 50 was large enough to be guaranteed a win according to the rule. This statistic alone tells us that the Spitzes won the match." title="Results 1st Qualifying Final"/>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66855" y="342400"/>
            <a:ext cx="7184433" cy="10224000"/>
          </a:xfrm>
          <a:prstGeom prst="rect">
            <a:avLst/>
          </a:prstGeom>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9"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1"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2305730" y="451970"/>
            <a:ext cx="9342622"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QUALIFYING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42038533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1</a:t>
            </a:r>
            <a:r>
              <a:rPr lang="en-AU" baseline="30000" dirty="0" smtClean="0"/>
              <a:t>st</a:t>
            </a:r>
            <a:r>
              <a:rPr lang="en-AU" dirty="0" smtClean="0"/>
              <a:t> elimination result</a:t>
            </a:r>
            <a:endParaRPr lang="en-AU" dirty="0"/>
          </a:p>
        </p:txBody>
      </p:sp>
      <p:pic>
        <p:nvPicPr>
          <p:cNvPr id="30" name="Picture 29" descr="Details of a match between the Poodles and the Schnauzers. The title has two silhouetted dog logos that are placed far-left and far-right on the page. Between them is the winning margin of the final score: 6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10;&#10;The statistics are presented in the following order:&#10;&#10;Goal Accuracy: Poodles 57% of attempts on goal that were ‘in' versus Schnauzers 45% of attempts on goal that were ‘in'&#10;&#10;Disposals: Poodles 348 versus Schnauzers 384&#10;&#10;Kicks: Poodles 199 versus Schnauzers 209&#10;&#10;Marks: Poodles 69 versus Schnauzers 85&#10;&#10;Marks Inside 50: Poodles 11 versus Schnauzers 11&#10;&#10;&#10;A blue oval surrounds the Poodles logo at the top left of the page and attached to the oval is  the text ‘WON IT!’. This is because one or more of the statistics presented for this match fit one or more of the statistical rules defined for this season.&#10;&#10;In the Winning Margin section “6 points&quot; has been amended to read “6 ≤ 12&quot; points. This is a reference to the Goal Accuracy Rule #2 theshold.&#10;&#10;In the section where the Goal Accuracy statistics are presented, the title has been amended to specify which of the Goal Accuracy rules it will be measuring against. It reads “2nd Goal Accuracy Rule” with new text below “since the winning margin was ≤ 12”. The difference between values have been calculated to be 12 percentage points in the Poodles favour. This is used to compare against the value of 10 percentage points, the required amount needed for the rule to apply. The text “+12 ≥ 10 YES” appears on the Poodles side, left of centre. It means that the difference in Goal Accuracy was large enough to be guaranteed a win according to the rule. This statistic alone tells us that the Poodles won the match.&#10;&#10;In the section where the Disposals statistics are presented, the title has been amended to read “ Disposals Rule”. The difference between values have been calculated to be +36 disposals in the Schnauzers favour. This is used to compare against the value of 60 disposals, the required amount needed for the rule to apply. The text “NO 60 &gt; +36” appears on the Schnauzers side, right of centre. It means that the difference in Disposals was too small to be guaranteed a win according to the rule. &#10;&#10;In the section where the Kicks statistics are presented, the title has been amended to read “ Kicks Rule”. The difference between values have been calculated to be +10 kicks in the Schnauzers favour. This is used to compare against the value of 30 kicks, the required amount needed for the rule to apply. The text “NO 30 &gt; +10” appears on the Schnauzers side, right of centre. It means that the difference in Kicks was too small to be guaranteed a win according to the rule. &#10;&#10;In the section where the Marks statistics are presented, the title has been amended to read “ Marks Rule”. The difference between values have been calculated to be +16 marks in the Schnauzers favour. This is used to compare against the value of 35 marks, the required amount needed for the rule to apply. The text “NO 35 &gt; +10” appears on the Schnauzers side, right of centre. It means that the difference in Marks was too small to be guaranteed a win according to the rule. &#10;&#10;In the section where the Marks Inside 50 statistics are presented, the title has been amended to read “ Marks Inside 50 Rule”. The difference between values have been calculated to be 0 marks so is in neither team's favour. The text “+0 &lt; 7 NO 7 &gt; 0” appears between the two statistics and means that this rule cannot be used at all.&#10;" title="Result 1st Elimination Final"/>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74541" y="342400"/>
            <a:ext cx="7184433" cy="10224000"/>
          </a:xfrm>
          <a:prstGeom prst="rect">
            <a:avLst/>
          </a:prstGeom>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164668" y="451970"/>
            <a:ext cx="962475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ELIMINATION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304752687"/>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2</a:t>
            </a:r>
            <a:r>
              <a:rPr lang="en-AU" baseline="30000" dirty="0" smtClean="0">
                <a:solidFill>
                  <a:srgbClr val="932192"/>
                </a:solidFill>
              </a:rPr>
              <a:t>nd</a:t>
            </a:r>
            <a:r>
              <a:rPr lang="en-AU" dirty="0" smtClean="0">
                <a:solidFill>
                  <a:srgbClr val="932192"/>
                </a:solidFill>
              </a:rPr>
              <a:t> qualifying result</a:t>
            </a:r>
            <a:endParaRPr lang="en-AU" dirty="0">
              <a:solidFill>
                <a:srgbClr val="932192"/>
              </a:solidFill>
            </a:endParaRPr>
          </a:p>
        </p:txBody>
      </p:sp>
      <p:pic>
        <p:nvPicPr>
          <p:cNvPr id="31" name="Picture 30" descr="Details of a match between the Terriers and the Shepherds. The title has two silhouetted dog logos that are placed far-left and far-right on the page. Between them is the winning margin of the final score: 7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10;&#10;The statistics are presented in the following order:&#10;&#10;Goal Accuracy: Terriers 56% of attempts on goal that were ‘in' versus Shepherds 27% of attempts on goal that were ‘in'&#10;&#10;Disposals: Terriers 383 versus Shepherds 382&#10;&#10;Kicks: Terriers 197 versus Shepherds 195&#10;&#10;Marks: Terriers 86 versus Shepherds 82&#10;&#10;Marks Inside 50: Terriers 10 versus Shepherds 14&#10;&#10;A blue oval surrounds the Terriers logo at the top left of the page and attached to the oval is  the text ‘WON IT!’. This is because one or more of the statistics presented for this match fit one or more of the statistical rules defined for this season.&#10;&#10;In the Winning Margin section “7 points&quot; has been amended to read “7 ≤ 12&quot; points. This is a reference to the Goal Accuracy Rule #2 theshold.&#10;&#10;In the section where the Goal Accuracy statistics are presented, the title has been amended to specify which of the Goal Accuracy rules it will be measuring against. It reads “2nd Goal Accuracy Rule” with new text below “since the winning margin was ≤ 12”. The difference between values have been calculated to be 29 percentage points in the Terriers favour. This is used to compare against the value of 10 percentage points, the required amount needed for the rule to apply. The text “+29 ≥ 10 YES” appears on the Terriers side, left of centre. It means that the difference in Goal Accuracy was large enough to be guaranteed a win according to the rule. This statistic alone tells us that the Terriers won the match.&#10;&#10;In the section where the Disposals statistics are presented, the title has been amended to read “ Disposals Rule”.  The difference between values have been calculated to be +1 disposals in the Terriers favour. This is used to compare against the value of 60 disposals, the required amount needed for the rule to apply. The text “+1 &lt; 60 NO” appears on the Terriers side, left of centre. It means that the difference in Disposals was too small to be guaranteed a win according to the rule. &#10;&#10;In the section where the Kicks statistics are presented, the title has been amended to read “ Kicks Rule”. The difference between values have been calculated to be +2 kicks in the Terriers favour. This is used to compare against the value of 30 kicks, the required amount needed for the rule to apply. The text “+2 &lt; 30 NO” appears on the Terriers side, left of centre. It means that the difference in Kicks was too small to be guaranteed a win according to the rule. &#10;&#10;In the section where the Marks statistics are presented, the title has been amended to read “ Marks Rule”. The difference between values have been calculated to be +4 marks in the Terriers favour. This is used to compare against the value of 35 marks, the required amount needed for the rule to apply. The text “+4 &lt; 35 NO” appears on the Terriers side, left of centre. It means that the difference in Marks was too small to be guaranteed a win according to the rule. &#10;&#10;In the section where the Marks Inside 50 statistics are presented, the title has been amended to read “ Marks Inside 50 Rule”. The difference between values have been calculated to be +4 marks in the Shepherds favour. This is used to compare against the value of 7 marks, the required amount needed for the rule to apply. The text “NO 7 &gt; +4” appears on the Shepherds side, right of centre. It means that the difference in Marks Inside 50 was too small to be guaranteed a win according to the rule. " title="2nd Qualifying final"/>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84892" y="342400"/>
            <a:ext cx="7184433" cy="10224000"/>
          </a:xfrm>
          <a:prstGeom prst="rect">
            <a:avLst/>
          </a:prstGeom>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211960" y="451970"/>
            <a:ext cx="9530173"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QUALIFYING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120627609"/>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2</a:t>
            </a:r>
            <a:r>
              <a:rPr lang="en-AU" baseline="30000" dirty="0" smtClean="0"/>
              <a:t>nd</a:t>
            </a:r>
            <a:r>
              <a:rPr lang="en-AU" dirty="0" smtClean="0"/>
              <a:t> elimination result</a:t>
            </a:r>
            <a:endParaRPr lang="en-AU" dirty="0"/>
          </a:p>
        </p:txBody>
      </p:sp>
      <p:pic>
        <p:nvPicPr>
          <p:cNvPr id="30" name="Picture 29" descr="Details of a match between the Hounds and the Boxers. The title has two silhouetted dog logos that are placed far-left and far-right on the page. Between them is the winning margin of the final score: 22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10;&#10;The statistics are presented in the following order:&#10;&#10;Goal Accuracy: Hounds 67% of attempts on goal that were ‘in' versus Boxers 52% of attempts on goal that were ‘in'&#10;&#10;Disposals: Hounds 284 versus Boxers 328&#10;&#10;Kicks: Hounds 179 versus Boxers 194&#10;&#10;Marks: Hounds 85 versus Boxers 82&#10;&#10;Marks Inside 50: Hounds 7 versus Boxers 14&#10;&#10;A blue oval surrounds the Boxers logo at the top right of the page and attached to the oval is  the text ‘WON IT!’. This is because one or more of the statistics presented for this match fit one or more of the statistical rules defined for this season.&#10;&#10;In the Winning Margin section “22 points&quot; has been amended to read “22 &gt; 12&quot; points. This is a reference to the Goal Accuracy Rule #2 theshold.&#10;&#10;In the section where the Goal Accuracy statistics are presented, the title has been amended to specify which of the Goal Accuracy rules it will be measuring against. It reads “1st Goal Accuracy Rule” with new text below “since the winning margin was &gt;12”. The difference between values have been calculated to be +15 percentage points in the Hounds favour. This is used to compare against the value of 20 percentage points, the required amount needed for the rule to apply. The text “+15 &lt; 20 NO” appears on the Hounds side, left of centre. It means that the difference in Goal Accuracy was too small to be guaranteed a win according to the rule. &#10;&#10;In the section where the Disposals statistics are presented, the title has been amended to read “ Disposals Rule”.  The difference between values have been calculated to be +44 disposals in the Boxers favour. This is used to compare against the value of 60 disposals, the required amount needed for the rule to apply. The text “NO 60 &gt; +44” appears on the Boxers side, right of centre. It means that the difference in Disposals was too small to be guaranteed a win according to the rule. &#10;&#10;In the section where the Kicks statistics are presented, the title has been amended to read “ Kicks Rule”. The difference between values have been calculated to be +15 kicks in the Boxers favour. This is used to compare against the value of 30 kicks, the required amount needed for the rule to apply. The text “NO 30 &gt; +15” appears on the Boxers side, right of centre. It means that the difference in Kicks was too small to be guaranteed a win according to the rule. &#10;&#10;In the section where the Marks statistics are presented, the title has been amended to read “ Marks Rule”. The difference between values have been calculated to be +3 marks in the Hounds favour. This is used to compare against the value of 35 marks, the required amount needed for the rule to apply. The text “+3 &lt; 35 NO” appears on the Hounds side, left of centre. It means that the difference in Marks was too small to be guaranteed a win according to the rule. &#10;&#10;In the section where the Marks Inside 50 statistics are presented, the title has been amended to read “ Marks Inside 50 Rule”. The difference between values have been calculated to be +7 marks in the Boxers favour. This is used to compare against the value of 7 marks, the required amount needed for the rule to apply. The text “YES 7 ≥ +7” appears on the Boxers side, right of centre. It means that the difference in Marks Inside 50 was large enough to be guaranteed a win according to the rule. This statistic alone tells us that the Boxers won the match." title="Result - 2nd Elimination Final"/>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66857" y="342400"/>
            <a:ext cx="7184431" cy="10224000"/>
          </a:xfrm>
          <a:prstGeom prst="rect">
            <a:avLst/>
          </a:prstGeom>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070897" y="451970"/>
            <a:ext cx="9812302"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ELIMINATION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4300322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Standings week 1</a:t>
            </a:r>
            <a:endParaRPr lang="en-AU" dirty="0">
              <a:solidFill>
                <a:srgbClr val="932192"/>
              </a:solidFill>
            </a:endParaRPr>
          </a:p>
        </p:txBody>
      </p:sp>
      <p:pic>
        <p:nvPicPr>
          <p:cNvPr id="3" name="Picture 2" descr="A schematic showing the Finals Season with 9 rectangular boxes labelled for each match. The boxes are arranged according to 4 seperate horizontal sections where each section refers to a particular week of the Finals. &#10;&#10;The first horizontal section has 4 boxes for the 4 matches of Week 1. From left to right those boxes are the First Qualifying Final match, the First Elimination Final match, the Second Elimination Final match and lastly the Second Qualifying Final match.&#10;&#10;The second horizontal section has 2 boxes for the 2 matches of Week 2. The left box is the First Semi-Final match and the right box is the Second Semi-Final match.&#10;&#10;The third horizontal section also has 2 boxes for the 2 matches of Week 3. The left box is the First Preliminary Final and the right box is the Second Preliminary Final Match.&#10;&#10;The forth and final horizontal section has only 1 box for the Grand Final match. This box is placed centrally on the page and is flanked on the left by an illustration of the Championship Cup and on the right by the Championship Pennant. Both the cup and pennant have the text ‘TOP DOG’ written on them as a comical reference to the top team in this fictional Dog League. &#10;&#10;Boxes are connected as follows:&#10;&#10;The First Qualifying Final (first horizontal section, first box across) has an arrow connecting to the the First Preliminary Final (third horizontal section, first box across) indicating the progression of the winner from this match. The loser from this match goes into the 1st Semi-Final Match indicated by an arrow and ‘loser’ label connecting to the second horizontal section and the first box across.&#10;&#10;The Second Qualifying Final (first horizontal section, forth box across) has an arrow connecting to the the Second Preliminary Final (third horizontal section, second box across) indicating the progression of the winner from this match. The loser from this match goes into the 2nd Semi-Final Match indicated by an arrow and ‘loser’ label connecting to the second horizontal section and the second box across.&#10;&#10;The First Elimination Final (first horizontal section, second box across) has an arrow connecting to the the First Semi-Final (second horizontal section, first box across) indicating the progression of the winner from this match. The loser is eliminated from the completion after this match and is not represented at all in this schematic.&#10;&#10;The Second Elimination Final (first horizontal section, third box across) has an arrow connecting to the the Second Semi-Final (second horizontal section, second box across) indicating the progression of the winner from this match. The loser is eliminated from the completion after this match and is not represented at all in this schematic.&#10;&#10;The First Semi-Final (second horizontal section, first box across) has arrow connecting it to the Second Preliminary Final (third horizontal section, second box across) indicating the progression of the winner from this match. The loser is eliminated from the completion after this match and is not represented at all in this schematic.&#10;&#10;The Second Semi-Final (second horizontal section, second box across) has arrow connecting it to the First Preliminary Final (third horizontal section, first box across) indicating the progression of the winner from this match. The loser is eliminated from the completion after this match and is not represented at all in this schematic.&#10;&#10;The First Preliminary Final (third horizontal section, first box across) has arrow connecting it to the Grand Final (forth horizontal section, central box) indicating the progression of the winner from this match. The loser is eliminated from the completion after this match and is not represented at all in this schematic.&#10;&#10;The Second Preliminary Final (third horizontal section, second box across) also has an arrow connecting it to the Grand Final (forth horizontal section, central box) indicating the progression of the winner from this match. The loser is eliminated from the completion after this match and is not represented at all in this schematic.&#10;&#10;The Grand Final box has no other connections to it and the loser from this match is not represented at all in this schematic.&#10;&#10;The winners from each match are shown within their respective match box. The team logo, colours and name are visible under the label ‘winner’. Only the Grand Final box has different label of ‘CHAMPION’.&#10;&#10;After Week 1 the following boxes are filled:&#10;&#10;First Qualifying Final (first horizontal section, first box across) : the Spitzes&#10;&#10;First Elimination Final (first horizontal section, second box across) : the Poodles&#10;&#10;Second Elimination Final (first horizontal section, third box across) : the Shepherds&#10;&#10;Second Qualifying Final (first horizontal section, forth box across) : the Terriers&#10;&#10;All other boxes are empty." title="Finals Draw - after week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22087" y="318954"/>
            <a:ext cx="7184433" cy="10224000"/>
          </a:xfrm>
          <a:prstGeom prst="rect">
            <a:avLst/>
          </a:prstGeom>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68673" y="25735"/>
            <a:ext cx="6345006"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WHO WON IT?!</a:t>
            </a:r>
          </a:p>
          <a:p>
            <a:r>
              <a:rPr lang="en-US" sz="4400" b="1" dirty="0" smtClean="0">
                <a:solidFill>
                  <a:srgbClr val="FFFC02"/>
                </a:solidFill>
                <a:latin typeface="Helvetica" charset="0"/>
                <a:ea typeface="Helvetica" charset="0"/>
                <a:cs typeface="Helvetica" charset="0"/>
              </a:rPr>
              <a:t>BEGINNING WEEK 2</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539882336"/>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solidFill>
                  <a:srgbClr val="932192"/>
                </a:solidFill>
              </a:rPr>
              <a:t>COMPETITION</a:t>
            </a:r>
            <a:r>
              <a:rPr lang="en-AU" baseline="0" dirty="0" smtClean="0">
                <a:solidFill>
                  <a:srgbClr val="932192"/>
                </a:solidFill>
              </a:rPr>
              <a:t> WEEK 2</a:t>
            </a:r>
            <a:endParaRPr lang="en-AU" dirty="0">
              <a:solidFill>
                <a:srgbClr val="932192"/>
              </a:solidFill>
            </a:endParaRPr>
          </a:p>
        </p:txBody>
      </p:sp>
      <p:pic>
        <p:nvPicPr>
          <p:cNvPr id="5" name="Picture 4" descr="At the top is a Girl and Boy character with statistical bell curves on their guernseys standing left and right of the title.&#10;The title is competition, and below it reads&#10;Finals Season Week 2&#10;&#10;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t says Australian Rules Football and at the bottom of the picture it says START" title="Start - Week 2"/>
          <p:cNvPicPr/>
          <p:nvPr/>
        </p:nvPicPr>
        <p:blipFill>
          <a:blip r:embed="rId3">
            <a:extLst>
              <a:ext uri="{28A0092B-C50C-407E-A947-70E740481C1C}">
                <a14:useLocalDpi xmlns:a14="http://schemas.microsoft.com/office/drawing/2010/main" val="0"/>
              </a:ext>
            </a:extLst>
          </a:blip>
          <a:srcRect/>
          <a:stretch>
            <a:fillRect/>
          </a:stretch>
        </p:blipFill>
        <p:spPr bwMode="auto">
          <a:xfrm>
            <a:off x="3501231" y="311150"/>
            <a:ext cx="7185600" cy="10224000"/>
          </a:xfrm>
          <a:prstGeom prst="rect">
            <a:avLst/>
          </a:prstGeom>
          <a:noFill/>
          <a:ln>
            <a:noFill/>
          </a:ln>
        </p:spPr>
      </p:pic>
      <p:pic>
        <p:nvPicPr>
          <p:cNvPr id="6" name="Picture 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7" name="Rectangle 6"/>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2484723217"/>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1</a:t>
            </a:r>
            <a:r>
              <a:rPr lang="en-AU" baseline="30000" dirty="0" smtClean="0">
                <a:solidFill>
                  <a:srgbClr val="932192"/>
                </a:solidFill>
              </a:rPr>
              <a:t>ST</a:t>
            </a:r>
            <a:r>
              <a:rPr lang="en-AU" dirty="0" smtClean="0">
                <a:solidFill>
                  <a:srgbClr val="932192"/>
                </a:solidFill>
              </a:rPr>
              <a:t> SEMI FINAL</a:t>
            </a:r>
            <a:endParaRPr lang="en-AU" dirty="0">
              <a:solidFill>
                <a:srgbClr val="932192"/>
              </a:solidFill>
            </a:endParaRPr>
          </a:p>
        </p:txBody>
      </p:sp>
      <p:pic>
        <p:nvPicPr>
          <p:cNvPr id="33" name="Picture 32" descr="Details of a match between the Poodles and the Chihuahuas. The title has two silhouetted dog logos that are placed far-left and far-right on the page. Between them is the winning margin of the final score: 69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Goal Accuracy: Poodles 35% of attempts on goal that were ‘in' versus Chihuahuas 66% of attempts on goal that were ‘in'&#10;&#10;Disposals: Poodles 337 versus Chihuahuas 409&#10;&#10;Kicks: Poodles 169 versus Chihuahuas 240&#10;&#10;Marks: Poodles 102 versus Chihuahuas 134&#10;&#10;Marks Inside 50: Poodles 18 versus Chihuahuas 15" title="1st Semi Final"/>
          <p:cNvPicPr/>
          <p:nvPr/>
        </p:nvPicPr>
        <p:blipFill>
          <a:blip r:embed="rId3">
            <a:extLst>
              <a:ext uri="{28A0092B-C50C-407E-A947-70E740481C1C}">
                <a14:useLocalDpi xmlns:a14="http://schemas.microsoft.com/office/drawing/2010/main" val="0"/>
              </a:ext>
            </a:extLst>
          </a:blip>
          <a:srcRect/>
          <a:stretch>
            <a:fillRect/>
          </a:stretch>
        </p:blipFill>
        <p:spPr bwMode="auto">
          <a:xfrm>
            <a:off x="3477724" y="34925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9"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1"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3881482" y="451970"/>
            <a:ext cx="6191118"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SEMI-FINAL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437943028"/>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Girl and Boy characters with statistical bell curves on their guernseys standing left and right of the title."/>
          <p:cNvPicPr>
            <a:picLocks noChangeAspect="1"/>
          </p:cNvPicPr>
          <p:nvPr/>
        </p:nvPicPr>
        <p:blipFill>
          <a:blip r:embed="rId3"/>
          <a:stretch>
            <a:fillRect/>
          </a:stretch>
        </p:blipFill>
        <p:spPr>
          <a:xfrm>
            <a:off x="461941" y="25735"/>
            <a:ext cx="13030200" cy="1981200"/>
          </a:xfrm>
          <a:prstGeom prst="rect">
            <a:avLst/>
          </a:prstGeom>
        </p:spPr>
      </p:pic>
      <p:sp>
        <p:nvSpPr>
          <p:cNvPr id="2" name="Title 1"/>
          <p:cNvSpPr>
            <a:spLocks noGrp="1"/>
          </p:cNvSpPr>
          <p:nvPr>
            <p:ph type="title"/>
          </p:nvPr>
        </p:nvSpPr>
        <p:spPr>
          <a:xfrm>
            <a:off x="987913" y="2279962"/>
            <a:ext cx="4458750" cy="7573108"/>
          </a:xfrm>
        </p:spPr>
        <p:txBody>
          <a:bodyPr anchor="t" anchorCtr="0">
            <a:noAutofit/>
          </a:bodyPr>
          <a:lstStyle/>
          <a:p>
            <a:pPr algn="r"/>
            <a:r>
              <a:rPr lang="en-AU" sz="2998" b="1" dirty="0">
                <a:solidFill>
                  <a:srgbClr val="FFFF00"/>
                </a:solidFill>
              </a:rPr>
              <a:t>THE DOG </a:t>
            </a:r>
            <a:r>
              <a:rPr lang="en-AU" sz="2998" b="1" dirty="0" smtClean="0">
                <a:solidFill>
                  <a:srgbClr val="FFFF00"/>
                </a:solidFill>
              </a:rPr>
              <a:t>LEAUGE</a:t>
            </a:r>
            <a:br>
              <a:rPr lang="en-AU" sz="2998" b="1" dirty="0" smtClean="0">
                <a:solidFill>
                  <a:srgbClr val="FFFF00"/>
                </a:solidFill>
              </a:rPr>
            </a:br>
            <a:r>
              <a:rPr lang="en-AU" sz="2998" b="1" dirty="0">
                <a:solidFill>
                  <a:srgbClr val="FFFF00"/>
                </a:solidFill>
              </a:rPr>
              <a:t/>
            </a:r>
            <a:br>
              <a:rPr lang="en-AU" sz="2998" b="1" dirty="0">
                <a:solidFill>
                  <a:srgbClr val="FFFF00"/>
                </a:solidFill>
              </a:rPr>
            </a:br>
            <a:r>
              <a:rPr lang="en-AU" sz="2998" dirty="0" smtClean="0">
                <a:solidFill>
                  <a:srgbClr val="FFFF00"/>
                </a:solidFill>
              </a:rPr>
              <a:t>A fictional competition of Australian Rules Football.</a:t>
            </a:r>
            <a:br>
              <a:rPr lang="en-AU" sz="2998" dirty="0" smtClean="0">
                <a:solidFill>
                  <a:srgbClr val="FFFF00"/>
                </a:solidFill>
              </a:rPr>
            </a:br>
            <a:r>
              <a:rPr lang="en-AU" sz="2998" dirty="0">
                <a:solidFill>
                  <a:srgbClr val="FFFF00"/>
                </a:solidFill>
              </a:rPr>
              <a:t/>
            </a:r>
            <a:br>
              <a:rPr lang="en-AU" sz="2998" dirty="0">
                <a:solidFill>
                  <a:srgbClr val="FFFF00"/>
                </a:solidFill>
              </a:rPr>
            </a:br>
            <a:r>
              <a:rPr lang="en-AU" sz="2998" dirty="0">
                <a:solidFill>
                  <a:srgbClr val="FFFF00"/>
                </a:solidFill>
              </a:rPr>
              <a:t>All games are based on real teams in real </a:t>
            </a:r>
            <a:r>
              <a:rPr lang="en-AU" sz="2998" dirty="0" smtClean="0">
                <a:solidFill>
                  <a:srgbClr val="FFFF00"/>
                </a:solidFill>
              </a:rPr>
              <a:t>competitions.</a:t>
            </a:r>
            <a:br>
              <a:rPr lang="en-AU" sz="2998" dirty="0" smtClean="0">
                <a:solidFill>
                  <a:srgbClr val="FFFF00"/>
                </a:solidFill>
              </a:rPr>
            </a:br>
            <a:r>
              <a:rPr lang="en-AU" sz="2998" dirty="0">
                <a:solidFill>
                  <a:srgbClr val="FFFF00"/>
                </a:solidFill>
              </a:rPr>
              <a:t/>
            </a:r>
            <a:br>
              <a:rPr lang="en-AU" sz="2998" dirty="0">
                <a:solidFill>
                  <a:srgbClr val="FFFF00"/>
                </a:solidFill>
              </a:rPr>
            </a:br>
            <a:r>
              <a:rPr lang="en-AU" sz="2998" dirty="0" smtClean="0">
                <a:solidFill>
                  <a:srgbClr val="FFFF00"/>
                </a:solidFill>
              </a:rPr>
              <a:t>We will focus on the Final </a:t>
            </a:r>
            <a:r>
              <a:rPr lang="en-AU" sz="2998" dirty="0">
                <a:solidFill>
                  <a:srgbClr val="FFFF00"/>
                </a:solidFill>
              </a:rPr>
              <a:t>Eight </a:t>
            </a:r>
            <a:r>
              <a:rPr lang="en-AU" sz="2998" dirty="0" smtClean="0">
                <a:solidFill>
                  <a:srgbClr val="FFFF00"/>
                </a:solidFill>
              </a:rPr>
              <a:t>teams that have made it into the Finals Season.</a:t>
            </a:r>
            <a:br>
              <a:rPr lang="en-AU" sz="2998" dirty="0" smtClean="0">
                <a:solidFill>
                  <a:srgbClr val="FFFF00"/>
                </a:solidFill>
              </a:rPr>
            </a:br>
            <a:r>
              <a:rPr lang="en-AU" sz="2998" dirty="0">
                <a:solidFill>
                  <a:srgbClr val="FFFF00"/>
                </a:solidFill>
              </a:rPr>
              <a:t/>
            </a:r>
            <a:br>
              <a:rPr lang="en-AU" sz="2998" dirty="0">
                <a:solidFill>
                  <a:srgbClr val="FFFF00"/>
                </a:solidFill>
              </a:rPr>
            </a:br>
            <a:endParaRPr lang="en-AU" sz="2998" dirty="0">
              <a:solidFill>
                <a:srgbClr val="FFFF00"/>
              </a:solidFill>
            </a:endParaRPr>
          </a:p>
        </p:txBody>
      </p:sp>
      <p:pic>
        <p:nvPicPr>
          <p:cNvPr id="3" name="Picture 2" descr="The Final Eight teams of this championship with their names, colours and logos. The teams are named after dog breeds: Schnauzers, Poodles, Terriers, Shepherds, Spitzes, Chihuahuas, Boxers and Hounds. The colours are two-tone and the logos are silhouettes of the dog breed in profile."/>
          <p:cNvPicPr>
            <a:picLocks noChangeAspect="1"/>
          </p:cNvPicPr>
          <p:nvPr/>
        </p:nvPicPr>
        <p:blipFill>
          <a:blip r:embed="rId4"/>
          <a:stretch>
            <a:fillRect/>
          </a:stretch>
        </p:blipFill>
        <p:spPr>
          <a:xfrm>
            <a:off x="6213231" y="2324012"/>
            <a:ext cx="6705081" cy="6577832"/>
          </a:xfrm>
          <a:prstGeom prst="rect">
            <a:avLst/>
          </a:prstGeom>
        </p:spPr>
      </p:pic>
      <p:sp>
        <p:nvSpPr>
          <p:cNvPr id="4" name="Rectangle 3"/>
          <p:cNvSpPr/>
          <p:nvPr/>
        </p:nvSpPr>
        <p:spPr>
          <a:xfrm>
            <a:off x="7725238" y="8971394"/>
            <a:ext cx="4270721" cy="553998"/>
          </a:xfrm>
          <a:prstGeom prst="rect">
            <a:avLst/>
          </a:prstGeom>
        </p:spPr>
        <p:txBody>
          <a:bodyPr wrap="none">
            <a:spAutoFit/>
          </a:bodyPr>
          <a:lstStyle/>
          <a:p>
            <a:r>
              <a:rPr lang="en-AU" sz="3000" b="1" dirty="0">
                <a:solidFill>
                  <a:srgbClr val="FFFC02"/>
                </a:solidFill>
                <a:latin typeface="Helvetica" charset="0"/>
                <a:ea typeface="Calibri" charset="0"/>
              </a:rPr>
              <a:t>The Final Eight Teams</a:t>
            </a:r>
            <a:endParaRPr lang="en-US" sz="3000" b="1" dirty="0">
              <a:solidFill>
                <a:srgbClr val="FFFC02"/>
              </a:solidFill>
              <a:latin typeface="Times New Roman" charset="0"/>
              <a:ea typeface="Calibri" charset="0"/>
            </a:endParaRPr>
          </a:p>
        </p:txBody>
      </p:sp>
      <p:sp>
        <p:nvSpPr>
          <p:cNvPr id="6" name="Rectangle 5"/>
          <p:cNvSpPr/>
          <p:nvPr/>
        </p:nvSpPr>
        <p:spPr>
          <a:xfrm>
            <a:off x="6018040" y="9576961"/>
            <a:ext cx="7685116" cy="477054"/>
          </a:xfrm>
          <a:prstGeom prst="rect">
            <a:avLst/>
          </a:prstGeom>
        </p:spPr>
        <p:txBody>
          <a:bodyPr wrap="none">
            <a:spAutoFit/>
          </a:bodyPr>
          <a:lstStyle/>
          <a:p>
            <a:r>
              <a:rPr lang="en-AU" sz="2500" dirty="0" smtClean="0">
                <a:solidFill>
                  <a:srgbClr val="FFFC02"/>
                </a:solidFill>
              </a:rPr>
              <a:t>Each team is shown with its name, </a:t>
            </a:r>
            <a:r>
              <a:rPr lang="en-AU" sz="2500" dirty="0">
                <a:solidFill>
                  <a:srgbClr val="FFFC02"/>
                </a:solidFill>
              </a:rPr>
              <a:t>colours and </a:t>
            </a:r>
            <a:r>
              <a:rPr lang="en-AU" sz="2500" dirty="0" smtClean="0">
                <a:solidFill>
                  <a:srgbClr val="FFFC02"/>
                </a:solidFill>
              </a:rPr>
              <a:t>logo</a:t>
            </a:r>
            <a:r>
              <a:rPr lang="en-US" sz="2500" dirty="0" smtClean="0">
                <a:solidFill>
                  <a:srgbClr val="FFFC02"/>
                </a:solidFill>
              </a:rPr>
              <a:t> </a:t>
            </a:r>
            <a:endParaRPr lang="en-US" sz="2500" dirty="0">
              <a:solidFill>
                <a:srgbClr val="FFFC02"/>
              </a:solidFill>
              <a:latin typeface="Times New Roman" charset="0"/>
              <a:ea typeface="Calibri" charset="0"/>
            </a:endParaRPr>
          </a:p>
        </p:txBody>
      </p:sp>
      <p:sp>
        <p:nvSpPr>
          <p:cNvPr id="13" name="Rectangle 12"/>
          <p:cNvSpPr/>
          <p:nvPr/>
        </p:nvSpPr>
        <p:spPr>
          <a:xfrm>
            <a:off x="2957353" y="242277"/>
            <a:ext cx="8039380"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THE DOG LEAGUE </a:t>
            </a:r>
          </a:p>
          <a:p>
            <a:r>
              <a:rPr lang="en-US" sz="4400" b="1" dirty="0" smtClean="0">
                <a:solidFill>
                  <a:srgbClr val="FFFC02"/>
                </a:solidFill>
                <a:latin typeface="Helvetica" charset="0"/>
                <a:ea typeface="Helvetica" charset="0"/>
                <a:cs typeface="Helvetica" charset="0"/>
              </a:rPr>
              <a:t>&amp; THE FINAL EIGHT</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3468361692"/>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2</a:t>
            </a:r>
            <a:r>
              <a:rPr lang="en-AU" baseline="30000" dirty="0" smtClean="0">
                <a:solidFill>
                  <a:srgbClr val="932192"/>
                </a:solidFill>
              </a:rPr>
              <a:t>ND</a:t>
            </a:r>
            <a:r>
              <a:rPr lang="en-AU" dirty="0" smtClean="0">
                <a:solidFill>
                  <a:srgbClr val="932192"/>
                </a:solidFill>
              </a:rPr>
              <a:t> SEMI FINAL</a:t>
            </a:r>
            <a:endParaRPr lang="en-AU" dirty="0">
              <a:solidFill>
                <a:srgbClr val="932192"/>
              </a:solidFill>
            </a:endParaRPr>
          </a:p>
        </p:txBody>
      </p:sp>
      <p:pic>
        <p:nvPicPr>
          <p:cNvPr id="31" name="Picture 30" descr="Details of a match between the Shepherds and the Boxers. The title has two silhouetted dog logos that are placed far-left and far-right on the page. Between them is the winning margin of the final score: 22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Goal Accuracy: Shepherds 39% of attempts on goal that were ‘in' versus Boxers 38% of attempts on goal that were ‘in'&#10;&#10;Disposals: Shepherds 337 versus Boxers 357&#10;&#10;Kicks: Shepherds 189 versus Boxers 204&#10;&#10;Marks: Shepherds 94 versus Boxers 77&#10;&#10;Marks Inside 50: Shepherds 4 versus Boxers 16" title="2nd Semi Final"/>
          <p:cNvPicPr/>
          <p:nvPr/>
        </p:nvPicPr>
        <p:blipFill>
          <a:blip r:embed="rId3">
            <a:extLst>
              <a:ext uri="{28A0092B-C50C-407E-A947-70E740481C1C}">
                <a14:useLocalDpi xmlns:a14="http://schemas.microsoft.com/office/drawing/2010/main" val="0"/>
              </a:ext>
            </a:extLst>
          </a:blip>
          <a:srcRect/>
          <a:stretch>
            <a:fillRect/>
          </a:stretch>
        </p:blipFill>
        <p:spPr bwMode="auto">
          <a:xfrm>
            <a:off x="3491072" y="355372"/>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a:t>
            </a:r>
            <a:r>
              <a:rPr lang="en-AU" sz="2061" dirty="0" smtClean="0"/>
              <a:t>metres</a:t>
            </a:r>
            <a:r>
              <a:rPr lang="en-US" sz="2061" dirty="0" smtClean="0"/>
              <a:t> </a:t>
            </a:r>
            <a:r>
              <a:rPr lang="en-US" sz="2061" dirty="0"/>
              <a:t>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3787709" y="451970"/>
            <a:ext cx="6378669"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SEMI-FINAL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68305427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Results – Week 2</a:t>
            </a:r>
            <a:endParaRPr lang="en-AU" dirty="0">
              <a:solidFill>
                <a:srgbClr val="932192"/>
              </a:solidFill>
            </a:endParaRPr>
          </a:p>
        </p:txBody>
      </p:sp>
      <p:pic>
        <p:nvPicPr>
          <p:cNvPr id="12" name="Picture 11" descr="At the top is a Girl and Boy character with statistical bell curves on their guernseys standing left and right of the title.&#10;The title is competition, and below it reads&#10;Finals Season Week 2&#10;&#10;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t says Australian Rules Football and at the bottom of the picture it says RESULTS" title="Results - Week 2"/>
          <p:cNvPicPr/>
          <p:nvPr/>
        </p:nvPicPr>
        <p:blipFill>
          <a:blip r:embed="rId3">
            <a:extLst>
              <a:ext uri="{28A0092B-C50C-407E-A947-70E740481C1C}">
                <a14:useLocalDpi xmlns:a14="http://schemas.microsoft.com/office/drawing/2010/main" val="0"/>
              </a:ext>
            </a:extLst>
          </a:blip>
          <a:srcRect/>
          <a:stretch>
            <a:fillRect/>
          </a:stretch>
        </p:blipFill>
        <p:spPr bwMode="auto">
          <a:xfrm>
            <a:off x="3384250" y="207455"/>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3842664227"/>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1</a:t>
            </a:r>
            <a:r>
              <a:rPr lang="en-AU" baseline="30000" dirty="0" smtClean="0">
                <a:solidFill>
                  <a:srgbClr val="932192"/>
                </a:solidFill>
              </a:rPr>
              <a:t>st</a:t>
            </a:r>
            <a:r>
              <a:rPr lang="en-AU" baseline="0" dirty="0" smtClean="0">
                <a:solidFill>
                  <a:srgbClr val="932192"/>
                </a:solidFill>
              </a:rPr>
              <a:t> semi final result</a:t>
            </a:r>
            <a:endParaRPr lang="en-AU" dirty="0">
              <a:solidFill>
                <a:srgbClr val="932192"/>
              </a:solidFill>
            </a:endParaRPr>
          </a:p>
        </p:txBody>
      </p:sp>
      <p:pic>
        <p:nvPicPr>
          <p:cNvPr id="32" name="Picture 31" descr="Details of a match between the Poodles and the Chihuahuas. The title has two silhouetted dog logos that are placed far-left and far-right on the page. Between them is the winning margin of the final score: 69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10;&#10;The statistics are presented in the following order:&#10;&#10;Goal Accuracy: Poodles 35% of attempts on goal that were ‘in' versus Chihuahuas 66% of attempts on goal that were ‘in'&#10;&#10;Disposals: Poodles 337 versus Chihuahuas 409&#10;&#10;Kicks: Poodles 169 versus Chihuahuas 240&#10;&#10;Marks: Poodles 102 versus Chihuahuas 134&#10;&#10;Marks Inside 50: Poodles 18 versus Chihuahuas 15&#10;&#10;&#10;A blue oval surrounds the Chihuahuas logo at the top right of the page and attached to the oval is  the text ‘WON IT!’. This is because one or more of the statistics presented for this match fit one or more of the statistical rules defined for this season.&#10;&#10;In the Winning Margin section “69 points&quot; has been amended to read “69 &gt; 12&quot; points. This is a reference to the Goal Accuracy Rule #2 theshold.&#10;&#10;In the section where the Goal Accuracy statistics are presented, the title has been amended to specify which of the Goal Accuracy rules it will be measuring against. It reads “1st Goal Accuracy Rule” with new text below “since the winning margin was &gt; 12”. The difference between values have been calculated to be 31 percentage points in the Chihuahuas favour. This is used to compare against the value of 20 percentage points, the required amount needed for the rule to apply. The text “YES 20 ≤ +31” appears on the Chihuahuas side, right of centre. It means that the difference in Goal Accuracy was large enough to be guaranteed a win according to the rule. This statistic alone tells us that the Chihuahuas won the match.&#10;&#10;In the section where the Disposals statistics are presented, the title has been amended to read “ Disposals Rule”. The difference between values have been calculated to be +72 disposals in the Chihuahuas favour. This is used to compare against the value of 60 disposals, the required amount needed for the rule to apply. The text “YES 60 ≤ +72” appears on the Chihuahuas side, right of centre. It means that the difference in Disposals was large enough to be guaranteed a win according to the rule. This statistic alone tells us that the Chihuahuas won the match.&#10;&#10;In the section where the Kicks statistics are presented, the title has been amended to read “ Kicks Rule”. The difference between values have been calculated to be +71 kicks in the Chihuahuas favour. This is used to compare against the value of 30 kicks, the required amount needed for the rule to apply. The text “YES 30 ≤ +71” appears on the Chihuahuas side, right of centre. It means that the difference in Kicks was large enough to be guaranteed a win according to the rule. This statistic alone tells us that the Chihuahuas won the match.&#10;&#10;In the section where the Marks statistics are presented, the title has been amended to read “Marks Rule”. The difference between values have been calculated to be +32 marks in the Chihuahuas favour. This is used to compare against the value of 35 marks, the required amount needed for the rule to apply. The text “NO 35 &gt; +32” appears on the Chihuahuas side, right of centre. It means that the difference in Marks was too small to be guaranteed a win according to the rule. &#10;&#10;In the section where the Marks Inside 50 statistics are presented, the title has been amended to read “ Marks Inside 50 Rule”. The difference between values have been calculated to be +3 marks in the Poodles favour. This is used to compare against the value of 7 marks, the required amount needed for the rule to apply. The text “+3 &lt; 7 NO” appears on the Poodles side, left of centre. It means that the difference in Marks Inside 50 was too small to be guaranteed a win according to the rule. &#10;" title="1st Semi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91072" y="34925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9"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1"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3881481" y="451970"/>
            <a:ext cx="6191118"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SEMI-FINAL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3850660998"/>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2</a:t>
            </a:r>
            <a:r>
              <a:rPr lang="en-AU" baseline="30000" dirty="0" smtClean="0">
                <a:solidFill>
                  <a:srgbClr val="932192"/>
                </a:solidFill>
              </a:rPr>
              <a:t>nd</a:t>
            </a:r>
            <a:r>
              <a:rPr lang="en-AU" dirty="0" smtClean="0">
                <a:solidFill>
                  <a:srgbClr val="932192"/>
                </a:solidFill>
              </a:rPr>
              <a:t> semi final result</a:t>
            </a:r>
            <a:endParaRPr lang="en-AU" dirty="0">
              <a:solidFill>
                <a:srgbClr val="932192"/>
              </a:solidFill>
            </a:endParaRPr>
          </a:p>
        </p:txBody>
      </p:sp>
      <p:pic>
        <p:nvPicPr>
          <p:cNvPr id="32" name="Picture 31" descr="Details of a match between the Shepherds and the Boxers. The title has two silhouetted dog logos that are placed far-left and far-right on the page. Between them is the winning margin of the final score: 22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10;&#10;The statistics are presented in the following order:&#10;&#10;Goal Accuracy: Shepherds 39% of attempts on goal that were ‘in' versus Boxers 38% of attempts on goal that were ‘in'&#10;&#10;Disposals: Shepherds 337 versus Boxers 357&#10;&#10;Kicks: Shepherds 189 versus Boxers 204&#10;&#10;Marks: Shepherds 94 versus Boxers 77&#10;&#10;Marks Inside 50: Shepherds 4 versus Boxers 16&#10;&#10;A blue oval surrounds the Boxers logo at the top right of the page and attached to the oval is  the text ‘WON IT!’. This is because one or more of the statistics presented for this match fit one or more of the statistical rules defined for this season.&#10;&#10;In the Winning Margin section “22 points&quot; has been amended to read “22 &gt; 12&quot; points. This is a reference to the Goal Accuracy Rule #2 theshold.&#10;&#10;In the section where the Goal Accuracy statistics are presented, the title has been amended to specify which of the Goal Accuracy rules it will be measuring against. It reads “1st Goal Accuracy Rule” with new text below “since the winning margin was &gt; 12”. The difference between values have been calculated to be +1 percentage points in the Shepherds favour. This is used to compare against the value of 20 percentage points, the required amount needed for the rule to apply. The text “+1 &lt; 20 NO” appears on the Shepherds side, right of centre. It means that the difference in Goal Accuracy was too small to be guaranteed a win according to the rule. &#10;&#10;&#10;In the section where the Disposals statistics are presented, the title has been amended to read “ Disposals Rule”. The difference between values have been calculated to be +20 disposals in the Boxers favour. This is used to compare against the value of 60 disposals, the required amount needed for the rule to apply. The text “NO 60 &gt; +20” appears on the Boxers side, right of centre. It means that the difference in Disposals was too small to be guaranteed a win according to the rule. &#10;&#10;In the section where the Kicks statistics are presented, the title has been amended to read “ Kicks Rule”. The difference between values have been calculated to be +15 kicks in the Boxers favour. This is used to compare against the value of 30 kicks, the required amount needed for the rule to apply. The text “NO 30 &gt; +15” appears on the Boxers side, right of centre. It means that the difference in Kicks was too small to be guaranteed a win according to the rule. &#10;&#10;In the section where the Marks statistics are presented, the title has been amended to read “ Marks Rule”. The difference between values have been calculated to be +17 marks in the Shepherds favour. This is used to compare against the value of 35 marks, the required amount needed for the rule to apply. The text “+17 &lt; 35 NO” appears on the Shepherds side, left of centre. It means that the difference in Marks was too small to be guaranteed a win according to the rule. &#10;&#10;In the section where the Marks Inside 50 statistics are presented, the title has been amended to read “ Marks Inside 50 Rule”. The difference between values have been calculated to be +12 marks in the Boxers favour. This is used to compare against the value of 7 marks, the required amount needed for the rule to apply. The text “YES 7 ≤ +12” appears on the Boxers side, right of centre. It means that the difference in Marks Inside 50 was large enough to be guaranteed a win according to the rule. This statistic alone tells us that the Boxers won the match.&#10;" title="2nd Semi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91072" y="349250"/>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3787708" y="451970"/>
            <a:ext cx="6378670"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SEMI-FINAL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138534636"/>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Standings after</a:t>
            </a:r>
            <a:r>
              <a:rPr lang="en-AU" baseline="0" dirty="0" smtClean="0">
                <a:solidFill>
                  <a:srgbClr val="932192"/>
                </a:solidFill>
              </a:rPr>
              <a:t> </a:t>
            </a:r>
            <a:r>
              <a:rPr lang="en-AU" dirty="0" smtClean="0">
                <a:solidFill>
                  <a:srgbClr val="932192"/>
                </a:solidFill>
              </a:rPr>
              <a:t>week 2</a:t>
            </a:r>
            <a:endParaRPr lang="en-AU" dirty="0">
              <a:solidFill>
                <a:srgbClr val="932192"/>
              </a:solidFill>
            </a:endParaRPr>
          </a:p>
        </p:txBody>
      </p:sp>
      <p:pic>
        <p:nvPicPr>
          <p:cNvPr id="6" name="Picture 5" descr="A schematic showing the Finals Season with 9 rectangular boxes labelled for each match. The boxes are arranged according to 4 seperate horizontal sections where each section refers to a particular week of the Finals. &#10;&#10;The first horizontal section has 4 boxes for the 4 matches of Week 1. From left to right those boxes are the First Qualifying Final match, the First Elimination Final match, the Second Elimination Final match and lastly the Second Qualifying Final match.&#10;&#10;The second horizontal section has 2 boxes for the 2 matches of Week 2. The left box is the First Semi-Final match and the right box is the Second Semi-Final match.&#10;&#10;The third horizontal section also has 2 boxes for the 2 matches of Week 3. The left box is the First Preliminary Final and the right box is the Second Preliminary Final Match.&#10;&#10;The forth and final horizontal section has only 1 box for the Grand Final match. This box is placed centrally on the page and is flanked on the left by an illustration of the Championship Cup and on the right by the Championship Pennant. Both the cup and pennant have the text ‘TOP DOG’ written on them as a comical reference to the top team in this fictional Dog League. &#10;&#10;Boxes are connected as follows:&#10;&#10;The First Qualifying Final (first horizontal section, first box across) has an arrow connecting to the the First Preliminary Final (third horizontal section, first box across) indicating the progression of the winner from this match. The loser from this match goes into the 1st Semi-Final Match indicated by an arrow and ‘loser’ label connecting to the second horizontal section and the first box across.&#10;&#10;The Second Qualifying Final (first horizontal section, forth box across) has an arrow connecting to the the Second Preliminary Final (third horizontal section, second box across) indicating the progression of the winner from this match. The loser from this match goes into the 2nd Semi-Final Match indicated by an arrow and ‘loser’ label connecting to the second horizontal section and the second box across.&#10;&#10;The First Elimination Final (first horizontal section, second box across) has an arrow connecting to the the First Semi-Final (second horizontal section, first box across) indicating the progression of the winner from this match. The loser is eliminated from the completion after this match and is not represented at all in this schematic.&#10;&#10;The Second Elimination Final (first horizontal section, third box across) has an arrow connecting to the the Second Semi-Final (second horizontal section, second box across) indicating the progression of the winner from this match. The loser is eliminated from the completion after this match and is not represented at all in this schematic.&#10;&#10;The First Semi-Final (second horizontal section, first box across) has arrow connecting it to the Second Preliminary Final (third horizontal section, second box across) indicating the progression of the winner from this match. The loser is eliminated from the completion after this match and is not represented at all in this schematic.&#10;&#10;The Second Semi-Final (second horizontal section, second box across) has arrow connecting it to the First Preliminary Final (third horizontal section, first box across) indicating the progression of the winner from this match. The loser is eliminated from the completion after this match and is not represented at all in this schematic.&#10;&#10;The First Preliminary Final (third horizontal section, first box across) has arrow connecting it to the Grand Final (forth horizontal section, central box) indicating the progression of the winner from this match. The loser is eliminated from the completion after this match and is not represented at all in this schematic.&#10;&#10;The Second Preliminary Final (third horizontal section, second box across) also has an arrow connecting it to the Grand Final (forth horizontal section, central box) indicating the progression of the winner from this match. The loser is eliminated from the completion after this match and is not represented at all in this schematic.&#10;&#10;The Grand Final box has no other connections to it and the loser from this match is not represented at all in this schematic.&#10;&#10;The winners from each match are shown within their respective match box. The team logo, colours and name are visible under the label ‘winner’. Only the Grand Final box has different label of ‘CHAMPION’.&#10;&#10;After Week 2 the following boxes are filled:&#10;&#10;First Qualifying Final (first horizontal section, first box across) : the Spitzes&#10;&#10;First Elimination Final (first horizontal section, second box across) : the Poodles&#10;&#10;Second Elimination Final (first horizontal section, third box across) : the Shepherds&#10;&#10;Second Qualifying Final (first horizontal section, forth box across) : the Terriers&#10;&#10;First Semi-Final (second horizontal section, first box across): the Chihuahuas&#10;&#10;Second Semi-Final (second horizontal section, second box across): the Boxers&#10;&#10;&#10;All other boxes are empty.&#10;" title="Finals Draw - after week 2"/>
          <p:cNvPicPr/>
          <p:nvPr/>
        </p:nvPicPr>
        <p:blipFill>
          <a:blip r:embed="rId3">
            <a:extLst>
              <a:ext uri="{28A0092B-C50C-407E-A947-70E740481C1C}">
                <a14:useLocalDpi xmlns:a14="http://schemas.microsoft.com/office/drawing/2010/main" val="0"/>
              </a:ext>
            </a:extLst>
          </a:blip>
          <a:srcRect/>
          <a:stretch>
            <a:fillRect/>
          </a:stretch>
        </p:blipFill>
        <p:spPr bwMode="auto">
          <a:xfrm>
            <a:off x="3384241" y="34240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68673" y="25735"/>
            <a:ext cx="6345006"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WHO WON IT?!</a:t>
            </a:r>
          </a:p>
          <a:p>
            <a:r>
              <a:rPr lang="en-US" sz="4400" b="1" dirty="0" smtClean="0">
                <a:solidFill>
                  <a:srgbClr val="FFFC02"/>
                </a:solidFill>
                <a:latin typeface="Helvetica" charset="0"/>
                <a:ea typeface="Helvetica" charset="0"/>
                <a:cs typeface="Helvetica" charset="0"/>
              </a:rPr>
              <a:t>BEGINNING WEEK </a:t>
            </a:r>
            <a:r>
              <a:rPr lang="en-US" sz="4400" b="1" dirty="0">
                <a:solidFill>
                  <a:srgbClr val="FFFC02"/>
                </a:solidFill>
                <a:latin typeface="Helvetica" charset="0"/>
                <a:ea typeface="Helvetica" charset="0"/>
                <a:cs typeface="Helvetica" charset="0"/>
              </a:rPr>
              <a:t>3</a:t>
            </a:r>
          </a:p>
        </p:txBody>
      </p:sp>
    </p:spTree>
    <p:extLst>
      <p:ext uri="{BB962C8B-B14F-4D97-AF65-F5344CB8AC3E}">
        <p14:creationId xmlns:p14="http://schemas.microsoft.com/office/powerpoint/2010/main" val="436647848"/>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solidFill>
                  <a:srgbClr val="932192"/>
                </a:solidFill>
              </a:rPr>
              <a:t>Competition</a:t>
            </a:r>
            <a:r>
              <a:rPr lang="en-AU" baseline="0" dirty="0" smtClean="0">
                <a:solidFill>
                  <a:srgbClr val="932192"/>
                </a:solidFill>
              </a:rPr>
              <a:t> week 3</a:t>
            </a:r>
            <a:endParaRPr lang="en-AU" dirty="0">
              <a:solidFill>
                <a:srgbClr val="932192"/>
              </a:solidFill>
            </a:endParaRPr>
          </a:p>
        </p:txBody>
      </p:sp>
      <p:pic>
        <p:nvPicPr>
          <p:cNvPr id="9" name="Picture 8" descr="At the top is a Girl and Boy character with statistical bell curves on their guernseys standing left and right of the title.&#10;The title is competition, and below it reads&#10;Finals Season Week 3&#10;&#10;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t says Australian Rules Football and at the bottom of the picture it says START" title="Start - Week 3"/>
          <p:cNvPicPr/>
          <p:nvPr/>
        </p:nvPicPr>
        <p:blipFill>
          <a:blip r:embed="rId3">
            <a:extLst>
              <a:ext uri="{28A0092B-C50C-407E-A947-70E740481C1C}">
                <a14:useLocalDpi xmlns:a14="http://schemas.microsoft.com/office/drawing/2010/main" val="0"/>
              </a:ext>
            </a:extLst>
          </a:blip>
          <a:srcRect/>
          <a:stretch>
            <a:fillRect/>
          </a:stretch>
        </p:blipFill>
        <p:spPr bwMode="auto">
          <a:xfrm>
            <a:off x="3384241" y="342400"/>
            <a:ext cx="7185600" cy="10224000"/>
          </a:xfrm>
          <a:prstGeom prst="rect">
            <a:avLst/>
          </a:prstGeom>
          <a:noFill/>
          <a:ln>
            <a:noFill/>
          </a:ln>
        </p:spPr>
      </p:pic>
      <p:pic>
        <p:nvPicPr>
          <p:cNvPr id="6" name="Picture 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7" name="Rectangle 6"/>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4290496295"/>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1</a:t>
            </a:r>
            <a:r>
              <a:rPr lang="en-AU" baseline="30000" dirty="0" smtClean="0"/>
              <a:t>st</a:t>
            </a:r>
            <a:r>
              <a:rPr lang="en-AU" baseline="0" dirty="0" smtClean="0"/>
              <a:t> prelim</a:t>
            </a:r>
            <a:endParaRPr lang="en-AU" dirty="0"/>
          </a:p>
        </p:txBody>
      </p:sp>
      <p:pic>
        <p:nvPicPr>
          <p:cNvPr id="32" name="Picture 31" descr="Details of a match between the Spitzes and the Boxers. The title has two silhouetted dog logos that are placed far-left and far-right on the page. Between them is the winning margin of the final score: 31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Goal Accuracy: Spitzes 31% of attempts on goal that were ‘in' versus Boxers 35% of attempts on goal that were ‘in'&#10;&#10;Disposals: Spitzes 341 versus Boxers 329&#10;&#10;Kicks: Spitzes 222 versus Boxers 180&#10;&#10;Marks: Spitzes 78 versus Boxers 68&#10;&#10;Marks Inside 50: Spitzes 13 versus Boxers 16&#10;" title="1st Preliminary Final"/>
          <p:cNvPicPr/>
          <p:nvPr/>
        </p:nvPicPr>
        <p:blipFill>
          <a:blip r:embed="rId3">
            <a:extLst>
              <a:ext uri="{28A0092B-C50C-407E-A947-70E740481C1C}">
                <a14:useLocalDpi xmlns:a14="http://schemas.microsoft.com/office/drawing/2010/main" val="0"/>
              </a:ext>
            </a:extLst>
          </a:blip>
          <a:srcRect/>
          <a:stretch>
            <a:fillRect/>
          </a:stretch>
        </p:blipFill>
        <p:spPr bwMode="auto">
          <a:xfrm>
            <a:off x="3478381" y="355372"/>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9"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1"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2001162" y="451970"/>
            <a:ext cx="9951763"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PRELIMINARY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768247832"/>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2</a:t>
            </a:r>
            <a:r>
              <a:rPr lang="en-AU" baseline="30000" dirty="0" smtClean="0"/>
              <a:t>nd</a:t>
            </a:r>
            <a:r>
              <a:rPr lang="en-AU" dirty="0" smtClean="0"/>
              <a:t> prelim</a:t>
            </a:r>
            <a:endParaRPr lang="en-AU" dirty="0"/>
          </a:p>
        </p:txBody>
      </p:sp>
      <p:pic>
        <p:nvPicPr>
          <p:cNvPr id="30" name="Picture 29" descr="Details of a match between the Terriers and the Chihuahuas. The title has two silhouetted dog logos that are placed far-left and far-right on the page. Between them is the winning margin of the final score: 33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Goal Accuracy: Terriers 56% of attempts on goal that were ‘in' versus Chihuahuas 79% of attempts on goal that were ‘in'&#10;&#10;Disposals: Terriers 382 versus Chihuahuas 422&#10;&#10;Kicks: Terriers 202 versus Chihuahuas 268&#10;&#10;Marks: Terriers 89 versus Chihuahuas 148&#10;&#10;Marks Inside 50: Terriers 12 versus Chihuahuas 8&#10;" title="2nd Preliminary Final"/>
          <p:cNvPicPr/>
          <p:nvPr/>
        </p:nvPicPr>
        <p:blipFill>
          <a:blip r:embed="rId3">
            <a:extLst>
              <a:ext uri="{28A0092B-C50C-407E-A947-70E740481C1C}">
                <a14:useLocalDpi xmlns:a14="http://schemas.microsoft.com/office/drawing/2010/main" val="0"/>
              </a:ext>
            </a:extLst>
          </a:blip>
          <a:srcRect/>
          <a:stretch>
            <a:fillRect/>
          </a:stretch>
        </p:blipFill>
        <p:spPr bwMode="auto">
          <a:xfrm>
            <a:off x="3478381" y="349250"/>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1907390" y="451970"/>
            <a:ext cx="10139315"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PRELIMINARY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681424925"/>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Results – Week 3</a:t>
            </a:r>
            <a:endParaRPr lang="en-AU" dirty="0">
              <a:solidFill>
                <a:srgbClr val="932192"/>
              </a:solidFill>
            </a:endParaRPr>
          </a:p>
        </p:txBody>
      </p:sp>
      <p:pic>
        <p:nvPicPr>
          <p:cNvPr id="6" name="Picture 5" descr="At the top is a Girl and Boy character with statistical bell curves on their guernseys standing left and right of the title.&#10;The title is competition, and below it reads&#10;Finals Season Week 3&#10;&#10;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t says Australian Rules Football and at the bottom of the picture it says RESULTS" title="Results week 3"/>
          <p:cNvPicPr/>
          <p:nvPr/>
        </p:nvPicPr>
        <p:blipFill>
          <a:blip r:embed="rId3">
            <a:extLst>
              <a:ext uri="{28A0092B-C50C-407E-A947-70E740481C1C}">
                <a14:useLocalDpi xmlns:a14="http://schemas.microsoft.com/office/drawing/2010/main" val="0"/>
              </a:ext>
            </a:extLst>
          </a:blip>
          <a:srcRect/>
          <a:stretch>
            <a:fillRect/>
          </a:stretch>
        </p:blipFill>
        <p:spPr bwMode="auto">
          <a:xfrm>
            <a:off x="3384241" y="34240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3554434185"/>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1</a:t>
            </a:r>
            <a:r>
              <a:rPr lang="en-AU" baseline="30000" dirty="0" smtClean="0"/>
              <a:t>st</a:t>
            </a:r>
            <a:r>
              <a:rPr lang="en-AU" dirty="0" smtClean="0"/>
              <a:t> prelim result</a:t>
            </a:r>
            <a:endParaRPr lang="en-AU" dirty="0"/>
          </a:p>
        </p:txBody>
      </p:sp>
      <p:pic>
        <p:nvPicPr>
          <p:cNvPr id="32" name="Picture 31" descr="Details of a match between the Spitzes and the Boxers. The title has two silhouetted dog logos that are placed far-left and far-right on the page. Between them is the winning margin of the final score: 31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10;&#10;The statistics are presented in the following order:&#10;&#10;Goal Accuracy: Spitzes 31% of attempts on goal that were ‘in' versus Boxers 35% of attempts on goal that were ‘in'&#10;&#10;Disposals: Spitzes 341 versus Boxers 329&#10;&#10;Kicks: Spitzes 222 versus Boxers 180&#10;&#10;Marks: Spitzes 78 versus Boxers 68&#10;&#10;Marks Inside 50: Spitzes 13 versus Boxers 16&#10;&#10;A blue oval surrounds the Spitzes logo at the top left of the page and attached to the oval is  the text ‘WON IT!’. This is because one or more of the statistics presented for this match fit one or more of the statistical rules defined for this season.&#10;&#10;In the Winning Margin section “31 points&quot; has been amended to read “31 &gt; 12&quot; points. This is a reference to the Goal Accuracy Rule #2 theshold.&#10;&#10;In the section where the Goal Accuracy statistics are presented, the title has been amended to specify which of the Goal Accuracy rules it will be measuring against. It reads “1st Goal Accuracy Rule” with new text below “since the winning margin was &gt; 12”. The difference between values have been calculated to be +4 percentage points in the Boxers favour. This is used to compare against the value of 20 percentage points, the required amount needed for the rule to apply. The text “NO 20 &gt; +4” appears on the Boxers side, right of centre. It means that the difference in Goal Accuracy was too small to be guaranteed a win according to the rule. &#10;&#10;&#10;In the section where the Disposals statistics are presented, the title has been amended to read “ Disposals Rule”. The difference between values have been calculated to be +12 disposals in the Spitzes favour. This is used to compare against the value of 60 disposals, the required amount needed for the rule to apply. The text “+12 &lt; 60 NO” appears on the Spitzes side, left of centre. It means that the difference in Disposals was too small to be guaranteed a win according to the rule. &#10;&#10;In the section where the Kicks statistics are presented, the title has been amended to read “ Kicks Rule”. The difference between values have been calculated to be +42 kicks in the Spitzes favour. This is used to compare against the value of 30 kicks, the required amount needed for the rule to apply. The text “+42 ≥ 30 YES” appears on the Spitzes side, left of centre. It means that the difference in Kicks was large enough to be guaranteed a win according to the rule. This statistic alone tells us that the Spitzes won the match.&#10;&#10;In the section where the Marks statistics are presented, the title has been amended to read “ Marks Rule”. The difference between values have been calculated to be +10 marks in the Spitzes favour. This is used to compare against the value of 35 marks, the required amount needed for the rule to apply. The text “+10 &lt; 35 NO” appears on the Spitzes side, left of centre. It means that the difference in Marks was too small to be guaranteed a win according to the rule. &#10;&#10;In the section where the Marks Inside 50 statistics are presented, the title has been amended to read “ Marks Inside 50 Rule”. The difference between values have been calculated to be +3 marks in the Boxers favour. This is used to compare against the value of 7 marks, the required amount needed for the rule to apply. The text “NO 7 &gt; +3” appears on the Boxers side, right of centre. It means that the difference in Marks Inside 50 was too small to be guaranteed a win according to the rule." title="1st Preliminary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78381" y="34925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9"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1"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2001159" y="451970"/>
            <a:ext cx="9951763"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a:t>
            </a:r>
            <a:r>
              <a:rPr lang="en-US" sz="6600" b="1" dirty="0">
                <a:solidFill>
                  <a:srgbClr val="FFFC02"/>
                </a:solidFill>
                <a:latin typeface="Helvetica" charset="0"/>
                <a:ea typeface="Helvetica" charset="0"/>
                <a:cs typeface="Helvetica" charset="0"/>
              </a:rPr>
              <a:t>PRELIMINARY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340381803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02373" y="2091562"/>
            <a:ext cx="4908410" cy="1664622"/>
          </a:xfrm>
        </p:spPr>
        <p:txBody>
          <a:bodyPr anchor="t" anchorCtr="0">
            <a:noAutofit/>
          </a:bodyPr>
          <a:lstStyle/>
          <a:p>
            <a:pPr algn="l"/>
            <a:r>
              <a:rPr lang="en-AU" sz="2998" b="1" dirty="0">
                <a:solidFill>
                  <a:srgbClr val="FFFF00"/>
                </a:solidFill>
              </a:rPr>
              <a:t>The Finals Season runs over four weeks and there are nine games in total.</a:t>
            </a:r>
          </a:p>
        </p:txBody>
      </p:sp>
      <p:sp>
        <p:nvSpPr>
          <p:cNvPr id="9" name="TextBox 8"/>
          <p:cNvSpPr txBox="1"/>
          <p:nvPr/>
        </p:nvSpPr>
        <p:spPr>
          <a:xfrm>
            <a:off x="8802373" y="3756183"/>
            <a:ext cx="4681509" cy="622426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176" tIns="27176" rIns="27176" bIns="27176" numCol="1" spcCol="38100" rtlCol="0" anchor="ctr">
            <a:spAutoFit/>
          </a:bodyPr>
          <a:lstStyle/>
          <a:p>
            <a:pPr algn="l"/>
            <a:r>
              <a:rPr lang="en-AU" sz="1600" b="1" dirty="0">
                <a:solidFill>
                  <a:srgbClr val="FFFF00"/>
                </a:solidFill>
                <a:latin typeface="Helvetica Neue"/>
                <a:ea typeface="Helvetica Neue"/>
                <a:cs typeface="Helvetica Neue"/>
                <a:sym typeface="Helvetica Neue"/>
              </a:rPr>
              <a:t>Elimination/ Qualifying finals: 8 teams play and 2 teams are eliminated</a:t>
            </a:r>
          </a:p>
          <a:p>
            <a:pPr algn="l"/>
            <a:endParaRPr lang="en-AU" sz="1600" b="1" dirty="0">
              <a:solidFill>
                <a:srgbClr val="FFFF00"/>
              </a:solidFill>
              <a:latin typeface="Helvetica Neue"/>
              <a:ea typeface="Helvetica Neue"/>
              <a:cs typeface="Helvetica Neue"/>
              <a:sym typeface="Helvetica Neue"/>
            </a:endParaRPr>
          </a:p>
          <a:p>
            <a:pPr algn="l"/>
            <a:r>
              <a:rPr lang="en-AU" sz="1600" b="1" dirty="0">
                <a:solidFill>
                  <a:srgbClr val="FFFF00"/>
                </a:solidFill>
                <a:latin typeface="Helvetica Neue"/>
                <a:ea typeface="Helvetica Neue"/>
                <a:cs typeface="Helvetica Neue"/>
                <a:sym typeface="Helvetica Neue"/>
              </a:rPr>
              <a:t>Semi finals: 4 teams play and 2 teams are eliminated</a:t>
            </a:r>
          </a:p>
          <a:p>
            <a:pPr algn="l"/>
            <a:endParaRPr lang="en-AU" sz="1600" b="1" dirty="0">
              <a:solidFill>
                <a:srgbClr val="FFFF00"/>
              </a:solidFill>
              <a:latin typeface="Helvetica Neue"/>
              <a:ea typeface="Helvetica Neue"/>
              <a:cs typeface="Helvetica Neue"/>
              <a:sym typeface="Helvetica Neue"/>
            </a:endParaRPr>
          </a:p>
          <a:p>
            <a:pPr algn="l"/>
            <a:r>
              <a:rPr lang="en-AU" sz="1600" b="1" dirty="0">
                <a:solidFill>
                  <a:srgbClr val="FFFF00"/>
                </a:solidFill>
                <a:latin typeface="Helvetica Neue"/>
                <a:ea typeface="Helvetica Neue"/>
                <a:cs typeface="Helvetica Neue"/>
                <a:sym typeface="Helvetica Neue"/>
              </a:rPr>
              <a:t>Preliminary Finals:  4 teams play and 2 teams are eliminated</a:t>
            </a:r>
          </a:p>
          <a:p>
            <a:pPr algn="l"/>
            <a:endParaRPr lang="en-AU" sz="1600" b="1" dirty="0">
              <a:solidFill>
                <a:srgbClr val="FFFF00"/>
              </a:solidFill>
              <a:latin typeface="Helvetica Neue"/>
              <a:ea typeface="Helvetica Neue"/>
              <a:cs typeface="Helvetica Neue"/>
              <a:sym typeface="Helvetica Neue"/>
            </a:endParaRPr>
          </a:p>
          <a:p>
            <a:pPr algn="l"/>
            <a:r>
              <a:rPr lang="en-AU" sz="1600" b="1" dirty="0">
                <a:solidFill>
                  <a:srgbClr val="FFFF00"/>
                </a:solidFill>
                <a:latin typeface="Helvetica Neue"/>
                <a:ea typeface="Helvetica Neue"/>
                <a:cs typeface="Helvetica Neue"/>
                <a:sym typeface="Helvetica Neue"/>
              </a:rPr>
              <a:t>Grand final: the last 2 teams play for the championship</a:t>
            </a:r>
          </a:p>
          <a:p>
            <a:pPr algn="l"/>
            <a:endParaRPr lang="en-AU" sz="1874" b="1" dirty="0">
              <a:solidFill>
                <a:srgbClr val="FFFF00"/>
              </a:solidFill>
              <a:latin typeface="Helvetica Neue"/>
              <a:ea typeface="Helvetica Neue"/>
              <a:cs typeface="Helvetica Neue"/>
              <a:sym typeface="Helvetica Neue"/>
            </a:endParaRPr>
          </a:p>
          <a:p>
            <a:pPr algn="l"/>
            <a:endParaRPr lang="en-AU" sz="1874" b="1" dirty="0">
              <a:solidFill>
                <a:srgbClr val="FFFF00"/>
              </a:solidFill>
              <a:latin typeface="Helvetica Neue"/>
              <a:ea typeface="Helvetica Neue"/>
              <a:cs typeface="Helvetica Neue"/>
              <a:sym typeface="Helvetica Neue"/>
            </a:endParaRPr>
          </a:p>
          <a:p>
            <a:pPr algn="l"/>
            <a:endParaRPr lang="en-AU" sz="1874" b="1" dirty="0">
              <a:solidFill>
                <a:srgbClr val="FFFF00"/>
              </a:solidFill>
              <a:latin typeface="Helvetica Neue"/>
              <a:sym typeface="Helvetica Neue"/>
            </a:endParaRPr>
          </a:p>
          <a:p>
            <a:pPr algn="l"/>
            <a:r>
              <a:rPr lang="en-AU" sz="1874" b="1" dirty="0">
                <a:solidFill>
                  <a:srgbClr val="FFFF00"/>
                </a:solidFill>
                <a:latin typeface="Helvetica Neue"/>
                <a:sym typeface="Helvetica Neue"/>
              </a:rPr>
              <a:t>How can we work </a:t>
            </a:r>
            <a:r>
              <a:rPr lang="en-AU" sz="1874" b="1" dirty="0" smtClean="0">
                <a:solidFill>
                  <a:srgbClr val="FFFF00"/>
                </a:solidFill>
                <a:latin typeface="Helvetica Neue"/>
                <a:sym typeface="Helvetica Neue"/>
              </a:rPr>
              <a:t>out which team won </a:t>
            </a:r>
            <a:r>
              <a:rPr lang="en-AU" sz="1874" b="1" dirty="0">
                <a:solidFill>
                  <a:srgbClr val="FFFF00"/>
                </a:solidFill>
                <a:latin typeface="Helvetica Neue"/>
                <a:sym typeface="Helvetica Neue"/>
              </a:rPr>
              <a:t>each game without knowing the final score?</a:t>
            </a:r>
          </a:p>
          <a:p>
            <a:pPr algn="l"/>
            <a:endParaRPr lang="en-AU" sz="1874" b="1" dirty="0">
              <a:solidFill>
                <a:srgbClr val="FFFF00"/>
              </a:solidFill>
              <a:latin typeface="Helvetica Neue"/>
              <a:sym typeface="Helvetica Neue"/>
            </a:endParaRPr>
          </a:p>
          <a:p>
            <a:pPr algn="l"/>
            <a:r>
              <a:rPr lang="en-AU" sz="1874" b="1" dirty="0">
                <a:solidFill>
                  <a:srgbClr val="FFFF00"/>
                </a:solidFill>
                <a:latin typeface="Helvetica Neue"/>
                <a:ea typeface="Helvetica Neue"/>
                <a:cs typeface="Helvetica Neue"/>
                <a:sym typeface="Helvetica Neue"/>
              </a:rPr>
              <a:t>We are going to use rules that have been </a:t>
            </a:r>
            <a:r>
              <a:rPr lang="en-AU" sz="1874" b="1" dirty="0" smtClean="0">
                <a:solidFill>
                  <a:srgbClr val="FFFF00"/>
                </a:solidFill>
                <a:latin typeface="Helvetica Neue"/>
                <a:ea typeface="Helvetica Neue"/>
                <a:cs typeface="Helvetica Neue"/>
                <a:sym typeface="Helvetica Neue"/>
              </a:rPr>
              <a:t>created using </a:t>
            </a:r>
            <a:r>
              <a:rPr lang="en-AU" sz="1874" b="1" dirty="0">
                <a:solidFill>
                  <a:srgbClr val="FFFF00"/>
                </a:solidFill>
                <a:latin typeface="Helvetica Neue"/>
                <a:ea typeface="Helvetica Neue"/>
                <a:cs typeface="Helvetica Neue"/>
                <a:sym typeface="Helvetica Neue"/>
              </a:rPr>
              <a:t>statistics to </a:t>
            </a:r>
            <a:r>
              <a:rPr lang="en-AU" sz="1874" b="1" dirty="0" smtClean="0">
                <a:solidFill>
                  <a:srgbClr val="FFFF00"/>
                </a:solidFill>
                <a:latin typeface="Helvetica Neue"/>
                <a:ea typeface="Helvetica Neue"/>
                <a:cs typeface="Helvetica Neue"/>
                <a:sym typeface="Helvetica Neue"/>
              </a:rPr>
              <a:t>work out the winner </a:t>
            </a:r>
            <a:r>
              <a:rPr lang="en-AU" sz="1874" b="1" dirty="0">
                <a:solidFill>
                  <a:srgbClr val="FFFF00"/>
                </a:solidFill>
                <a:latin typeface="Helvetica Neue"/>
                <a:ea typeface="Helvetica Neue"/>
                <a:cs typeface="Helvetica Neue"/>
                <a:sym typeface="Helvetica Neue"/>
              </a:rPr>
              <a:t>a fictitious </a:t>
            </a:r>
            <a:r>
              <a:rPr lang="en-AU" sz="1874" b="1" dirty="0" smtClean="0">
                <a:solidFill>
                  <a:srgbClr val="FFFF00"/>
                </a:solidFill>
                <a:latin typeface="Helvetica Neue"/>
                <a:ea typeface="Helvetica Neue"/>
                <a:cs typeface="Helvetica Neue"/>
                <a:sym typeface="Helvetica Neue"/>
              </a:rPr>
              <a:t>finals </a:t>
            </a:r>
            <a:r>
              <a:rPr lang="en-AU" sz="1874" b="1" dirty="0">
                <a:solidFill>
                  <a:srgbClr val="FFFF00"/>
                </a:solidFill>
                <a:latin typeface="Helvetica Neue"/>
                <a:ea typeface="Helvetica Neue"/>
                <a:cs typeface="Helvetica Neue"/>
                <a:sym typeface="Helvetica Neue"/>
              </a:rPr>
              <a:t>season in Australian Rules football. </a:t>
            </a:r>
          </a:p>
          <a:p>
            <a:pPr algn="l" defTabSz="593050"/>
            <a:endParaRPr lang="en-AU" sz="1874" dirty="0">
              <a:solidFill>
                <a:srgbClr val="FFFF00"/>
              </a:solidFill>
            </a:endParaRPr>
          </a:p>
        </p:txBody>
      </p:sp>
      <p:pic>
        <p:nvPicPr>
          <p:cNvPr id="10" name="Picture 9" descr="The finals system used for the end-of-season playoffs. The Finals Season run over 4 consecutive weeks. In the 1st Week, the top 4 teams of the Final Eight play one another in Qualifying Finals while the bottom 4 teams of the Final Eight play one another in Elimination Finals. The winners of the Qualifying Finals go on to the Preliminary Finals in Week 3. In Week 2, losers from the Qualifying Finals get another chance by playing winners from the Elimination Finals in what are called Semi-Finals. The winners from the Semi-Finals go into Week 3 Preliminary Finals and the winners from the Preliminary Finals go into the final week’s game - the Grand Final." title="Infographic 2 "/>
          <p:cNvPicPr>
            <a:picLocks noChangeAspect="1"/>
          </p:cNvPicPr>
          <p:nvPr/>
        </p:nvPicPr>
        <p:blipFill>
          <a:blip r:embed="rId3"/>
          <a:stretch>
            <a:fillRect/>
          </a:stretch>
        </p:blipFill>
        <p:spPr>
          <a:xfrm>
            <a:off x="818471" y="2419805"/>
            <a:ext cx="7095701" cy="6742275"/>
          </a:xfrm>
          <a:prstGeom prst="rect">
            <a:avLst/>
          </a:prstGeom>
        </p:spPr>
      </p:pic>
      <p:pic>
        <p:nvPicPr>
          <p:cNvPr id="11" name="Picture 10"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12" name="Rectangle 11"/>
          <p:cNvSpPr/>
          <p:nvPr/>
        </p:nvSpPr>
        <p:spPr>
          <a:xfrm>
            <a:off x="3451877" y="367102"/>
            <a:ext cx="7050328"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FINALS SEASON</a:t>
            </a:r>
          </a:p>
        </p:txBody>
      </p:sp>
    </p:spTree>
    <p:extLst>
      <p:ext uri="{BB962C8B-B14F-4D97-AF65-F5344CB8AC3E}">
        <p14:creationId xmlns:p14="http://schemas.microsoft.com/office/powerpoint/2010/main" val="1753875922"/>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t>2</a:t>
            </a:r>
            <a:r>
              <a:rPr lang="en-AU" baseline="30000" dirty="0" smtClean="0"/>
              <a:t>nd</a:t>
            </a:r>
            <a:r>
              <a:rPr lang="en-AU" dirty="0" smtClean="0"/>
              <a:t> prelim result</a:t>
            </a:r>
            <a:endParaRPr lang="en-AU" dirty="0"/>
          </a:p>
        </p:txBody>
      </p:sp>
      <p:pic>
        <p:nvPicPr>
          <p:cNvPr id="32" name="Picture 31" descr="Details of a match between the Terriers and the Chihuahuas. The title has two silhouetted dog logos that are placed far-left and far-right on the page. Between them is the winning margin of the final score: 33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10;&#10;The statistics are presented in the following order:&#10;&#10;Goal Accuracy: Terriers 56% of attempts on goal that were ‘in' versus Chihuahuas 79% of attempts on goal that were ‘in'&#10;&#10;Disposals: Terriers 382 versus Chihuahuas 422&#10;&#10;Kicks: Terriers 202 versus Chihuahuas 268&#10;&#10;Marks: Terriers 89 versus Chihuahuas 148&#10;&#10;Marks Inside 50: Terriers 12 versus Chihuahuas 8&#10;&#10;A blue oval surrounds the Chihuahuas logo at the top right of the page and attached to the oval is  the text ‘WON IT!’. This is because one or more of the statistics presented for this match fit one or more of the statistical rules defined for this season.&#10;&#10;In the Winning Margin section “33 points&quot; has been amended to read “33 &gt; 12&quot; points. This is a reference to the Goal Accuracy Rule #2 theshold.&#10;&#10;In the section where the Goal Accuracy statistics are presented, the title has been amended to specify which of the Goal Accuracy rules it will be measuring against. It reads “1st Goal Accuracy Rule” with new text below “since the winning margin was &gt; 12”. The difference between values have been calculated to be +23 percentage points in the Chihuahuas favour. This is used to compare against the value of 20 percentage points, the required amount needed for the rule to apply. The text “YES 20 ≤ +23” appears on the Chihuahuas side, right of centre. It means that the difference in Goal Accuracy was large enough to be guaranteed a win according to the rule. This statistic alone tells us that the Chihuahuas won the match.&#10;&#10;In the section where the Disposals statistics are presented, the title has been amended to read “ Disposals Rule”. The difference between values have been calculated to be +40 disposals in the Chihuahuas favour. This is used to compare against the value of 60 disposals, the required amount needed for the rule to apply. The text “NO 60 &gt; +40” appears on the Chihuahuas side, right of centre. It means that the difference in Disposals was too small to be guaranteed a win according to the rule. &#10;&#10;In the section where the Kicks statistics are presented, the title has been amended to read “ Kicks Rule”. The difference between values have been calculated to be +66 kicks in the Chihuahuas favour. This is used to compare against the value of 30 kicks, the required amount needed for the rule to apply. The text “YES 30 ≤ +66” appears on the Chihuahuas side, right of centre. It means that the difference in Kicks was large enough to be guaranteed a win according to the rule. This statistic alone tells us that the Chihuahuas won the match.&#10;&#10;In the section where the Marks statistics are presented, the title has been amended to read “ Marks Rule”. The difference between values have been calculated to be +59 marks in the Chihuahuas favour. This is used to compare against the value of 35 marks, the required amount needed for the rule to apply. The text “YES 35 ≤ +59” appears on the Chihuahuas side, right of centre. It means that the difference in Marks was large enough to be guaranteed a win according to the rule. This statistic alone tells us that the Chihuahuas won the match.&#10;&#10;&#10;In the section where the Marks Inside 50 statistics are presented, the title has been amended to read “ Marks Inside 50 Rule”. The difference between values have been calculated to be +4 marks in the Terriers favour. This is used to compare against the value of 7 marks, the required amount needed for the rule to apply. The text “+4 &lt; 7 NO” appears on the Terriers side, left of centre. It means that the difference in Marks Inside 50 was too small to be guaranteed a win according to the rule. " title="2nd Preliminary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45059" y="349250"/>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1907386" y="451970"/>
            <a:ext cx="10139314"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a:t>
            </a:r>
            <a:r>
              <a:rPr lang="en-US" sz="6600" b="1" dirty="0">
                <a:solidFill>
                  <a:srgbClr val="FFFC02"/>
                </a:solidFill>
                <a:latin typeface="Helvetica" charset="0"/>
                <a:ea typeface="Helvetica" charset="0"/>
                <a:cs typeface="Helvetica" charset="0"/>
              </a:rPr>
              <a:t>PRELIMINARY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029552345"/>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Standings</a:t>
            </a:r>
            <a:r>
              <a:rPr lang="en-AU" baseline="0" dirty="0" smtClean="0"/>
              <a:t> after week 3</a:t>
            </a:r>
            <a:endParaRPr lang="en-AU" dirty="0"/>
          </a:p>
        </p:txBody>
      </p:sp>
      <p:pic>
        <p:nvPicPr>
          <p:cNvPr id="6" name="Picture 5" descr="A schematic showing the Finals Season with 9 rectangular boxes labelled for each match. The boxes are arranged according to 4 seperate horizontal sections where each section refers to a particular week of the Finals. &#10;&#10;The first horizontal section has 4 boxes for the 4 matches of Week 1. From left to right those boxes are the First Qualifying Final match, the First Elimination Final match, the Second Elimination Final match and lastly the Second Qualifying Final match.&#10;&#10;The second horizontal section has 2 boxes for the 2 matches of Week 2. The left box is the First Semi-Final match and the right box is the Second Semi-Final match.&#10;&#10;The third horizontal section also has 2 boxes for the 2 matches of Week 3. The left box is the First Preliminary Final and the right box is the Second Preliminary Final Match.&#10;&#10;The forth and final horizontal section has only 1 box for the Grand Final match. This box is placed centrally on the page and is flanked on the left by an illustration of the Championship Cup and on the right by the Championship Pennant. Both the cup and pennant have the text ‘TOP DOG’ written on them as a comical reference to the top team in this fictional Dog League. &#10;&#10;Boxes are connected as follows:&#10;&#10;The First Qualifying Final (first horizontal section, first box across) has an arrow connecting to the the First Preliminary Final (third horizontal section, first box across) indicating the progression of the winner from this match. The loser from this match goes into the 1st Semi-Final Match indicated by an arrow and ‘loser’ label connecting to the second horizontal section and the first box across.&#10;&#10;The Second Qualifying Final (first horizontal section, forth box across) has an arrow connecting to the the Second Preliminary Final (third horizontal section, second box across) indicating the progression of the winner from this match. The loser from this match goes into the 2nd Semi-Final Match indicated by an arrow and ‘loser’ label connecting to the second horizontal section and the second box across.&#10;&#10;The First Elimination Final (first horizontal section, second box across) has an arrow connecting to the the First Semi-Final (second horizontal section, first box across) indicating the progression of the winner from this match. The loser is eliminated from the completion after this match and is not represented at all in this schematic.&#10;&#10;The Second Elimination Final (first horizontal section, third box across) has an arrow connecting to the the Second Semi-Final (second horizontal section, second box across) indicating the progression of the winner from this match. The loser is eliminated from the completion after this match and is not represented at all in this schematic.&#10;&#10;The First Semi-Final (second horizontal section, first box across) has arrow connecting it to the Second Preliminary Final (third horizontal section, second box across) indicating the progression of the winner from this match. The loser is eliminated from the completion after this match and is not represented at all in this schematic.&#10;&#10;The Second Semi-Final (second horizontal section, second box across) has arrow connecting it to the First Preliminary Final (third horizontal section, first box across) indicating the progression of the winner from this match. The loser is eliminated from the completion after this match and is not represented at all in this schematic.&#10;&#10;The First Preliminary Final (third horizontal section, first box across) has arrow connecting it to the Grand Final (forth horizontal section, central box) indicating the progression of the winner from this match. The loser is eliminated from the completion after this match and is not represented at all in this schematic.&#10;&#10;The Second Preliminary Final (third horizontal section, second box across) also has an arrow connecting it to the Grand Final (forth horizontal section, central box) indicating the progression of the winner from this match. The loser is eliminated from the completion after this match and is not represented at all in this schematic.&#10;&#10;The Grand Final box has no other connections to it and the loser from this match is not represented at all in this schematic.&#10;&#10;The winners from each match are shown within their respective match box. The team logo, colours and name are visible under the label ‘winner’. Only the Grand Final box has different label of ‘CHAMPION’.&#10;&#10;After Week 3 the following boxes are filled:&#10;&#10;First Qualifying Final (first horizontal section, first box across) : the Spitzes&#10;&#10;First Elimination Final (first horizontal section, second box across) : the Poodles&#10;&#10;Second Elimination Final (first horizontal section, third box across) : the Shepherds&#10;&#10;Second Qualifying Final (first horizontal section, forth box across) : the Terriers&#10;&#10;First Semi-Final (second horizontal section, first box across): the Chihuahuas&#10;&#10;Second Semi-Final (second horizontal section, second box across): the Boxers&#10;&#10;First Preliminary Final (third horizontal section, first box across): the Spitzes&#10;&#10;Second Preliminary Final (third horizontal section, second box across): the Chihuahuas&#10;&#10;&#10;Only the Grand Final box remains empty." title="Finals draw - after week 3"/>
          <p:cNvPicPr/>
          <p:nvPr/>
        </p:nvPicPr>
        <p:blipFill>
          <a:blip r:embed="rId3">
            <a:extLst>
              <a:ext uri="{28A0092B-C50C-407E-A947-70E740481C1C}">
                <a14:useLocalDpi xmlns:a14="http://schemas.microsoft.com/office/drawing/2010/main" val="0"/>
              </a:ext>
            </a:extLst>
          </a:blip>
          <a:srcRect/>
          <a:stretch>
            <a:fillRect/>
          </a:stretch>
        </p:blipFill>
        <p:spPr bwMode="auto">
          <a:xfrm>
            <a:off x="3384241" y="34925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68673" y="25735"/>
            <a:ext cx="6345006"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WHO WON IT?!</a:t>
            </a:r>
          </a:p>
          <a:p>
            <a:r>
              <a:rPr lang="en-US" sz="4400" b="1" dirty="0" smtClean="0">
                <a:solidFill>
                  <a:srgbClr val="FFFC02"/>
                </a:solidFill>
                <a:latin typeface="Helvetica" charset="0"/>
                <a:ea typeface="Helvetica" charset="0"/>
                <a:cs typeface="Helvetica" charset="0"/>
              </a:rPr>
              <a:t>BEGINNING WEEK 4</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721265788"/>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solidFill>
                  <a:srgbClr val="932192"/>
                </a:solidFill>
              </a:rPr>
              <a:t>Competition week 4</a:t>
            </a:r>
            <a:endParaRPr lang="en-AU" dirty="0">
              <a:solidFill>
                <a:srgbClr val="932192"/>
              </a:solidFill>
            </a:endParaRPr>
          </a:p>
        </p:txBody>
      </p:sp>
      <p:pic>
        <p:nvPicPr>
          <p:cNvPr id="8" name="Picture 7" descr="At the top is a Girl and Boy character with statistical bell curves on their guernseys standing left and right of the title.&#10;The title is competition, and below it reads&#10;Finals Season Week 4&#10;&#10;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t says Australian Rules Football and at the bottom of the picture it says START" title="Start - Week 4"/>
          <p:cNvPicPr/>
          <p:nvPr/>
        </p:nvPicPr>
        <p:blipFill>
          <a:blip r:embed="rId3">
            <a:extLst>
              <a:ext uri="{28A0092B-C50C-407E-A947-70E740481C1C}">
                <a14:useLocalDpi xmlns:a14="http://schemas.microsoft.com/office/drawing/2010/main" val="0"/>
              </a:ext>
            </a:extLst>
          </a:blip>
          <a:srcRect/>
          <a:stretch>
            <a:fillRect/>
          </a:stretch>
        </p:blipFill>
        <p:spPr bwMode="auto">
          <a:xfrm>
            <a:off x="3520281" y="330200"/>
            <a:ext cx="7185600" cy="10224000"/>
          </a:xfrm>
          <a:prstGeom prst="rect">
            <a:avLst/>
          </a:prstGeom>
          <a:noFill/>
          <a:ln>
            <a:noFill/>
          </a:ln>
        </p:spPr>
      </p:pic>
      <p:pic>
        <p:nvPicPr>
          <p:cNvPr id="6" name="Picture 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7" name="Rectangle 6"/>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1838583647"/>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932192"/>
                </a:solidFill>
              </a:rPr>
              <a:t>Grand final</a:t>
            </a:r>
            <a:endParaRPr lang="en-AU" dirty="0">
              <a:solidFill>
                <a:srgbClr val="932192"/>
              </a:solidFill>
            </a:endParaRPr>
          </a:p>
        </p:txBody>
      </p:sp>
      <p:pic>
        <p:nvPicPr>
          <p:cNvPr id="31" name="Picture 30" descr="Details of a match between the Spitzes and the Chihuahuas. The title has two silhouetted dog logos that are placed far-left and far-right on the page. Between them is the winning margin of the final score: 51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Goal Accuracy: Spitzes 35% of attempts on goal that were ‘in' versus Chihuahuas 55% of attempts on goal that were ‘in'&#10;&#10;Disposals: Spitzes 318 versus Chihuahuas 440&#10;&#10;Kicks: Spitzes 156 versus Chihuahuas 273&#10;&#10;Marks: Spitzes 50 versus Chihuahuas 155&#10;&#10;Marks Inside 50: Spitzes 11 versus Chihuahuas 15&#10;" title="Grand Final"/>
          <p:cNvPicPr/>
          <p:nvPr/>
        </p:nvPicPr>
        <p:blipFill>
          <a:blip r:embed="rId3">
            <a:extLst>
              <a:ext uri="{28A0092B-C50C-407E-A947-70E740481C1C}">
                <a14:useLocalDpi xmlns:a14="http://schemas.microsoft.com/office/drawing/2010/main" val="0"/>
              </a:ext>
            </a:extLst>
          </a:blip>
          <a:srcRect/>
          <a:stretch>
            <a:fillRect/>
          </a:stretch>
        </p:blipFill>
        <p:spPr bwMode="auto">
          <a:xfrm>
            <a:off x="3477724" y="34925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9"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1"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3969650" y="451970"/>
            <a:ext cx="6014787"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GRAND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378145522"/>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Results – grand final</a:t>
            </a:r>
            <a:endParaRPr lang="en-AU" dirty="0">
              <a:solidFill>
                <a:srgbClr val="932192"/>
              </a:solidFill>
            </a:endParaRPr>
          </a:p>
        </p:txBody>
      </p:sp>
      <p:pic>
        <p:nvPicPr>
          <p:cNvPr id="6" name="Picture 5" descr="At the top is a Girl and Boy character with statistical bell curves on their guernseys standing left and right of the title.&#10;The title is competition, and below it reads&#10;Finals Season Week 4&#10;&#10;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t says Australian Rules Football and at the bottom of the picture it says RESULTS" title="Results - week 4"/>
          <p:cNvPicPr/>
          <p:nvPr/>
        </p:nvPicPr>
        <p:blipFill>
          <a:blip r:embed="rId3">
            <a:extLst>
              <a:ext uri="{28A0092B-C50C-407E-A947-70E740481C1C}">
                <a14:useLocalDpi xmlns:a14="http://schemas.microsoft.com/office/drawing/2010/main" val="0"/>
              </a:ext>
            </a:extLst>
          </a:blip>
          <a:srcRect/>
          <a:stretch>
            <a:fillRect/>
          </a:stretch>
        </p:blipFill>
        <p:spPr bwMode="auto">
          <a:xfrm>
            <a:off x="3384250" y="33020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1137584858"/>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Grand final result</a:t>
            </a:r>
            <a:endParaRPr lang="en-AU" dirty="0"/>
          </a:p>
        </p:txBody>
      </p:sp>
      <p:pic>
        <p:nvPicPr>
          <p:cNvPr id="31" name="Picture 30" descr="Details of a match between the Spitzes and the Chihuahuas. The title has two silhouetted dog logos that are placed far-left and far-right on the page. Between them is the winning margin of the final score: 51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10;&#10;The statistics are presented in the following order:&#10;&#10;Goal Accuracy: Spitzes 35% of attempts on goal that were ‘in' versus Chihuahuas 55% of attempts on goal that were ‘in'&#10;&#10;Disposals: Spitzes 318 versus Chihuahuas 440&#10;&#10;Kicks: Spitzes 156 versus Chihuahuas 273&#10;&#10;Marks: Spitzes 50 versus Chihuahuas 155&#10;&#10;Marks Inside 50: Spitzes 11 versus Chihuahuas 15&#10;&#10;A blue oval surrounds the Chihuahuas logo at the top right of the page and attached to the oval is  the text ‘CHAMPION!’. This is because one or more of the statistics presented for this match fit one or more of the statistical rules defined for this season.&#10;&#10;In the Winning Margin section “51 points&quot; has been amended to read “51 &gt; 12&quot; points. This is a reference to the Goal Accuracy Rule #2 theshold.&#10;&#10;In the section where the Goal Accuracy statistics are presented, the title has been amended to specify which of the Goal Accuracy rules it will be measuring against. It reads “1st Goal Accuracy Rule” with new text below “since the winning margin was &gt; 12”. The difference between values have been calculated to be +20 percentage points in the Chihuahuas favour. This is used to compare against the value of 20 percentage points, the required amount needed for the rule to apply. The text “YES 20 ≤ +20” appears on the Chihuahuas side, right of centre. It means that the difference in Goal Accuracy was large enough to be guaranteed a win according to the rule. This statistic alone tells us that the Chihuahuas won the match.&#10;&#10;In the section where the Disposals statistics are presented, the title has been amended to read “ Disposals Rule”. The difference between values have been calculated to be +122 disposals in the Chihuahuas favour. This is used to compare against the value of 60 disposals, the required amount needed for the rule to apply. The text “YES 60 ≤ +122” appears on the Chihuahuas side, right of centre. It means that the difference in Disposals was large enough to be guaranteed a win according to the rule. This statistic alone tells us that the Chihuahuas won the match. &#10;&#10;In the section where the Kicks statistics are presented, the title has been amended to read “ Kicks Rule”. The difference between values have been calculated to be +117 kicks in the Chihuahuas favour. This is used to compare against the value of 30 kicks, the required amount needed for the rule to apply. The text “YES 30 ≤ +117” appears on the Chihuahuas side, right of centre. It means that the difference in Kicks was large enough to be guaranteed a win according to the rule. This statistic alone tells us that the Chihuahuas won the match.&#10;&#10;In the section where the Marks statistics are presented, the title has been amended to read “ Marks Rule”. The difference between values have been calculated to be +46 marks in the Chihuahuas favour. This is used to compare against the value of 35 marks, the required amount needed for the rule to apply. The text “YES 35 ≤ +46” appears on the Chihuahuas side, right of centre. It means that the difference in Marks was large enough to be guaranteed a win according to the rule. This statistic alone tells us that the Chihuahuas won the match.&#10;&#10;&#10;In the section where the Marks Inside 50 statistics are presented, the title has been amended to read “ Marks Inside 50 Rule”. The difference between values have been calculated to be +4 marks in the Chihuahuas favour. This is used to compare against the value of 7 marks, the required amount needed for the rule to apply. The text “NO 7 &gt; +4” appears on the Chihuahuas side, right of centre. It means that the difference in Marks Inside 50 was too small to be guaranteed a win according to the rule. " title="Grand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76703" y="34240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9"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1"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3969647" y="451970"/>
            <a:ext cx="6014787"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GRAND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239506400"/>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04" y="3434191"/>
            <a:ext cx="7222696" cy="1885264"/>
          </a:xfrm>
        </p:spPr>
        <p:txBody>
          <a:bodyPr>
            <a:normAutofit/>
          </a:bodyPr>
          <a:lstStyle/>
          <a:p>
            <a:r>
              <a:rPr lang="en-AU" dirty="0" smtClean="0">
                <a:solidFill>
                  <a:srgbClr val="932192"/>
                </a:solidFill>
              </a:rPr>
              <a:t>championship</a:t>
            </a:r>
            <a:endParaRPr lang="en-AU" dirty="0">
              <a:solidFill>
                <a:srgbClr val="932192"/>
              </a:solidFill>
            </a:endParaRPr>
          </a:p>
        </p:txBody>
      </p:sp>
      <p:pic>
        <p:nvPicPr>
          <p:cNvPr id="6" name="Picture 5" descr="A schematic showing the Finals Season with 9 rectangular boxes labelled for each match. The boxes are arranged according to 4 seperate horizontal sections where each section refers to a particular week of the Finals. &#10;&#10;The first horizontal section has 4 boxes for the 4 matches of Week 1. From left to right those boxes are the First Qualifying Final match, the First Elimination Final match, the Second Elimination Final match and lastly the Second Qualifying Final match.&#10;&#10;The second horizontal section has 2 boxes for the 2 matches of Week 2. The left box is the First Semi-Final match and the right box is the Second Semi-Final match.&#10;&#10;The third horizontal section also has 2 boxes for the 2 matches of Week 3. The left box is the First Preliminary Final and the right box is the Second Preliminary Final Match.&#10;&#10;The forth and final horizontal section has only 1 box for the Grand Final match. This box is placed centrally on the page and is flanked on the left by an illustration of the Championship Cup and on the right by the Championship Pennant. Both the cup and pennant have the text ‘TOP DOG’ written on them as a comical reference to the top team in this fictional Dog League. &#10;&#10;Boxes are connected as follows:&#10;&#10;The First Qualifying Final (first horizontal section, first box across) has an arrow connecting to the the First Preliminary Final (third horizontal section, first box across) indicating the progression of the winner from this match. The loser from this match goes into the 1st Semi-Final Match indicated by an arrow and ‘loser’ label connecting to the second horizontal section and the first box across.&#10;&#10;The Second Qualifying Final (first horizontal section, forth box across) has an arrow connecting to the the Second Preliminary Final (third horizontal section, second box across) indicating the progression of the winner from this match. The loser from this match goes into the 2nd Semi-Final Match indicated by an arrow and ‘loser’ label connecting to the second horizontal section and the second box across.&#10;&#10;The First Elimination Final (first horizontal section, second box across) has an arrow connecting to the the First Semi-Final (second horizontal section, first box across) indicating the progression of the winner from this match. The loser is eliminated from the completion after this match and is not represented at all in this schematic.&#10;&#10;The Second Elimination Final (first horizontal section, third box across) has an arrow connecting to the the Second Semi-Final (second horizontal section, second box across) indicating the progression of the winner from this match. The loser is eliminated from the completion after this match and is not represented at all in this schematic.&#10;&#10;The First Semi-Final (second horizontal section, first box across) has arrow connecting it to the Second Preliminary Final (third horizontal section, second box across) indicating the progression of the winner from this match. The loser is eliminated from the completion after this match and is not represented at all in this schematic.&#10;&#10;The Second Semi-Final (second horizontal section, second box across) has arrow connecting it to the First Preliminary Final (third horizontal section, first box across) indicating the progression of the winner from this match. The loser is eliminated from the completion after this match and is not represented at all in this schematic.&#10;&#10;The First Preliminary Final (third horizontal section, first box across) has arrow connecting it to the Grand Final (forth horizontal section, central box) indicating the progression of the winner from this match. The loser is eliminated from the completion after this match and is not represented at all in this schematic.&#10;&#10;The Second Preliminary Final (third horizontal section, second box across) also has an arrow connecting it to the Grand Final (forth horizontal section, central box) indicating the progression of the winner from this match. The loser is eliminated from the completion after this match and is not represented at all in this schematic.&#10;&#10;The Grand Final box has no other connections to it and the loser from this match is not represented at all in this schematic.&#10;&#10;The winners from each match are shown within their respective match box. The team logo, colours and name are visible under the label ‘winner’. Only the Grand Final box has different label of ‘CHAMPION’.&#10;&#10;After Week 4 all boxes are filled:&#10;&#10;First Qualifying Final (first horizontal section, first box across) : the Spitzes&#10;&#10;First Elimination Final (first horizontal section, second box across) : the Poodles&#10;&#10;Second Elimination Final (first horizontal section, third box across) : the Shepherds&#10;&#10;Second Qualifying Final (first horizontal section, forth box across) : the Terriers&#10;&#10;First Semi-Final (second horizontal section, first box across): the Chihuahuas&#10;&#10;Second Semi-Final (second horizontal section, second box across): the Boxers&#10;&#10;First Preliminary Final (third horizontal section, first box across): the Spitzes&#10;&#10;Second Preliminary Final (third horizontal section, second box across): the Chihuahuas&#10;&#10;Grand Final (forth horizontal section, central box): CHAMPION the Chihuahuas" title="Finals Schedule - COMPLETE"/>
          <p:cNvPicPr/>
          <p:nvPr/>
        </p:nvPicPr>
        <p:blipFill>
          <a:blip r:embed="rId3">
            <a:extLst>
              <a:ext uri="{28A0092B-C50C-407E-A947-70E740481C1C}">
                <a14:useLocalDpi xmlns:a14="http://schemas.microsoft.com/office/drawing/2010/main" val="0"/>
              </a:ext>
            </a:extLst>
          </a:blip>
          <a:srcRect/>
          <a:stretch>
            <a:fillRect/>
          </a:stretch>
        </p:blipFill>
        <p:spPr bwMode="auto">
          <a:xfrm>
            <a:off x="3384241" y="34240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68673" y="25735"/>
            <a:ext cx="6345006"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WHO WON IT?!</a:t>
            </a:r>
          </a:p>
          <a:p>
            <a:r>
              <a:rPr lang="en-US" sz="4400" b="1" dirty="0" smtClean="0">
                <a:solidFill>
                  <a:srgbClr val="FFFC02"/>
                </a:solidFill>
                <a:latin typeface="Helvetica" charset="0"/>
                <a:ea typeface="Helvetica" charset="0"/>
                <a:cs typeface="Helvetica" charset="0"/>
              </a:rPr>
              <a:t>CHAMPIONSHIP</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15422083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43916" y="2340707"/>
            <a:ext cx="5048225" cy="2443555"/>
          </a:xfrm>
        </p:spPr>
        <p:txBody>
          <a:bodyPr anchor="t" anchorCtr="0">
            <a:normAutofit fontScale="90000"/>
          </a:bodyPr>
          <a:lstStyle/>
          <a:p>
            <a:pPr algn="l" fontAlgn="t">
              <a:defRPr/>
            </a:pPr>
            <a:r>
              <a:rPr lang="en-AU" sz="6700" b="1" dirty="0" smtClean="0">
                <a:solidFill>
                  <a:srgbClr val="FFFF00"/>
                </a:solidFill>
              </a:rPr>
              <a:t>KICKS RULE</a:t>
            </a:r>
            <a:r>
              <a:rPr lang="en-AU" b="1" dirty="0" smtClean="0">
                <a:solidFill>
                  <a:srgbClr val="FFFF00"/>
                </a:solidFill>
              </a:rPr>
              <a:t/>
            </a:r>
            <a:br>
              <a:rPr lang="en-AU" b="1" dirty="0" smtClean="0">
                <a:solidFill>
                  <a:srgbClr val="FFFF00"/>
                </a:solidFill>
              </a:rPr>
            </a:br>
            <a:r>
              <a:rPr lang="en-US" sz="2530" b="1" dirty="0">
                <a:solidFill>
                  <a:srgbClr val="FFFF00"/>
                </a:solidFill>
              </a:rPr>
              <a:t>In this season, any Final Eight team that had 30 or more kicks over their opposition always won that game.</a:t>
            </a:r>
            <a:endParaRPr lang="en-AU" sz="2530" b="1" dirty="0">
              <a:solidFill>
                <a:srgbClr val="FFFF00"/>
              </a:solidFill>
            </a:endParaRPr>
          </a:p>
        </p:txBody>
      </p:sp>
      <p:pic>
        <p:nvPicPr>
          <p:cNvPr id="16" name="Picture 15" descr="Details the  match between the Hounds and the Spitzes. The silhouetted dog logos are far-left and far-right and between them are the final scores from the match: Hounds 98 vs. Spitzes 81. Above the Hounds is the word ‘WINNER’. Below each logo are the total  number of ‘Kicks’ made by each team: Hounds 250 vs. Sptizes 184. Between these ‘Kicks’ totals there is a column subtraction of the larger number from the smaller number showing a result of ‘+66’. Underneath the Hounds is written ‘66 more kicks’ indicating how many more kicks the Hounds made over the Spitzes." title="Infographic 3"/>
          <p:cNvPicPr>
            <a:picLocks noChangeAspect="1"/>
          </p:cNvPicPr>
          <p:nvPr/>
        </p:nvPicPr>
        <p:blipFill>
          <a:blip r:embed="rId3"/>
          <a:stretch>
            <a:fillRect/>
          </a:stretch>
        </p:blipFill>
        <p:spPr>
          <a:xfrm>
            <a:off x="752641" y="4971720"/>
            <a:ext cx="6224400" cy="2464266"/>
          </a:xfrm>
          <a:prstGeom prst="rect">
            <a:avLst/>
          </a:prstGeom>
          <a:solidFill>
            <a:schemeClr val="bg1"/>
          </a:solidFill>
        </p:spPr>
      </p:pic>
      <p:pic>
        <p:nvPicPr>
          <p:cNvPr id="17" name="Picture 16" descr="Details the  match between the Hounds and the Schnauzers. The silhouetted dog logos are far-left and far-right and between them are the final scores from the match: Hounds 80 vs. Schnauzers 99. Above the Schnauzers is the word ‘WINNER’. Below each logo are the total  number of ‘Kicks’ made by each team: Hounds 205 vs. Sptizes 199. Between these ‘Kicks’ totals there is another column subtraction of the larger number from the smaller number showing a result of ‘+6’. Underneath the Hounds is written ‘6 more kicks’ indicating how many more kicks the Hounds made over the Spitzes. Taken with Infographic 3, these examples illustrate that having more kicks does not guarantee victory." title="Infographic 4"/>
          <p:cNvPicPr/>
          <p:nvPr/>
        </p:nvPicPr>
        <p:blipFill>
          <a:blip r:embed="rId4"/>
          <a:stretch>
            <a:fillRect/>
          </a:stretch>
        </p:blipFill>
        <p:spPr>
          <a:xfrm>
            <a:off x="7235152" y="7435986"/>
            <a:ext cx="6223463" cy="2539363"/>
          </a:xfrm>
          <a:prstGeom prst="rect">
            <a:avLst/>
          </a:prstGeom>
          <a:solidFill>
            <a:schemeClr val="bg1"/>
          </a:solidFill>
        </p:spPr>
      </p:pic>
      <p:sp>
        <p:nvSpPr>
          <p:cNvPr id="18" name="Rectangle 17"/>
          <p:cNvSpPr/>
          <p:nvPr/>
        </p:nvSpPr>
        <p:spPr>
          <a:xfrm>
            <a:off x="7235152" y="5631339"/>
            <a:ext cx="6223463" cy="1015663"/>
          </a:xfrm>
          <a:prstGeom prst="rect">
            <a:avLst/>
          </a:prstGeom>
        </p:spPr>
        <p:txBody>
          <a:bodyPr wrap="square">
            <a:spAutoFit/>
          </a:bodyPr>
          <a:lstStyle/>
          <a:p>
            <a:pPr algn="l"/>
            <a:r>
              <a:rPr lang="en-US" sz="2000" b="1" dirty="0" smtClean="0">
                <a:solidFill>
                  <a:srgbClr val="FFFF00"/>
                </a:solidFill>
              </a:rPr>
              <a:t>The Kicks Rule can be seen </a:t>
            </a:r>
            <a:r>
              <a:rPr lang="en-US" sz="2000" b="1" dirty="0">
                <a:solidFill>
                  <a:srgbClr val="FFFF00"/>
                </a:solidFill>
              </a:rPr>
              <a:t>in a </a:t>
            </a:r>
            <a:r>
              <a:rPr lang="en-US" sz="2000" b="1" dirty="0" smtClean="0">
                <a:solidFill>
                  <a:srgbClr val="FFFF00"/>
                </a:solidFill>
              </a:rPr>
              <a:t>match between the </a:t>
            </a:r>
            <a:r>
              <a:rPr lang="en-US" sz="2000" b="1" dirty="0">
                <a:solidFill>
                  <a:srgbClr val="FFFF00"/>
                </a:solidFill>
              </a:rPr>
              <a:t>Hounds </a:t>
            </a:r>
            <a:r>
              <a:rPr lang="en-US" sz="2000" b="1" dirty="0" smtClean="0">
                <a:solidFill>
                  <a:srgbClr val="FFFF00"/>
                </a:solidFill>
              </a:rPr>
              <a:t>and the </a:t>
            </a:r>
            <a:r>
              <a:rPr lang="en-US" sz="2000" b="1" dirty="0">
                <a:solidFill>
                  <a:srgbClr val="FFFF00"/>
                </a:solidFill>
              </a:rPr>
              <a:t>Spitzes. The Hounds had 66 more kicks than the Spitzes and won that game.</a:t>
            </a:r>
            <a:endParaRPr lang="en-AU" sz="2000" b="1" dirty="0">
              <a:solidFill>
                <a:srgbClr val="FFFF00"/>
              </a:solidFill>
            </a:endParaRPr>
          </a:p>
        </p:txBody>
      </p:sp>
      <p:sp>
        <p:nvSpPr>
          <p:cNvPr id="19" name="Rectangle 18"/>
          <p:cNvSpPr/>
          <p:nvPr/>
        </p:nvSpPr>
        <p:spPr>
          <a:xfrm>
            <a:off x="752641" y="7834209"/>
            <a:ext cx="6224400" cy="1938992"/>
          </a:xfrm>
          <a:prstGeom prst="rect">
            <a:avLst/>
          </a:prstGeom>
        </p:spPr>
        <p:txBody>
          <a:bodyPr wrap="square">
            <a:spAutoFit/>
          </a:bodyPr>
          <a:lstStyle/>
          <a:p>
            <a:pPr algn="r"/>
            <a:r>
              <a:rPr lang="en-US" sz="2000" b="1" dirty="0">
                <a:solidFill>
                  <a:srgbClr val="FFFF00"/>
                </a:solidFill>
              </a:rPr>
              <a:t>The rule </a:t>
            </a:r>
            <a:r>
              <a:rPr lang="en-US" sz="2000" b="1" dirty="0" smtClean="0">
                <a:solidFill>
                  <a:srgbClr val="FFFF00"/>
                </a:solidFill>
              </a:rPr>
              <a:t>also comes in to play in a match between the </a:t>
            </a:r>
            <a:r>
              <a:rPr lang="en-US" sz="2000" b="1" dirty="0">
                <a:solidFill>
                  <a:srgbClr val="FFFF00"/>
                </a:solidFill>
              </a:rPr>
              <a:t>Hounds </a:t>
            </a:r>
            <a:r>
              <a:rPr lang="en-US" sz="2000" b="1" dirty="0" smtClean="0">
                <a:solidFill>
                  <a:srgbClr val="FFFF00"/>
                </a:solidFill>
              </a:rPr>
              <a:t>and the </a:t>
            </a:r>
            <a:r>
              <a:rPr lang="en-US" sz="2000" b="1" dirty="0">
                <a:solidFill>
                  <a:srgbClr val="FFFF00"/>
                </a:solidFill>
              </a:rPr>
              <a:t>Schnauzers. The Hounds had 6 more kicks than the Schnauzers but lost that game. Since the Hounds had less than 30 kicks over the Schnauzers, the rule did not guarantee them a win.</a:t>
            </a:r>
            <a:endParaRPr lang="en-AU" sz="2000" b="1" dirty="0">
              <a:solidFill>
                <a:srgbClr val="FFFF00"/>
              </a:solidFill>
            </a:endParaRPr>
          </a:p>
        </p:txBody>
      </p:sp>
      <p:graphicFrame>
        <p:nvGraphicFramePr>
          <p:cNvPr id="21" name="Table 20" descr="Difference in Kicks per Game&#10;Teams that had less than 30 kicks over their opposition (and greater than 0) Won = 64 Lost = 25&#10;Teams that had 30 or more kicks over their opposition Won = 57 Lost = 0&#10;" title="Difference in Kicks per Game "/>
          <p:cNvGraphicFramePr>
            <a:graphicFrameLocks noGrp="1" noChangeAspect="1"/>
          </p:cNvGraphicFramePr>
          <p:nvPr>
            <p:extLst>
              <p:ext uri="{D42A27DB-BD31-4B8C-83A1-F6EECF244321}">
                <p14:modId xmlns:p14="http://schemas.microsoft.com/office/powerpoint/2010/main" val="1854433204"/>
              </p:ext>
            </p:extLst>
          </p:nvPr>
        </p:nvGraphicFramePr>
        <p:xfrm>
          <a:off x="752641" y="2507936"/>
          <a:ext cx="7469196" cy="2065561"/>
        </p:xfrm>
        <a:graphic>
          <a:graphicData uri="http://schemas.openxmlformats.org/drawingml/2006/table">
            <a:tbl>
              <a:tblPr firstRow="1" firstCol="1" bandRow="1">
                <a:tableStyleId>{5940675A-B579-460E-94D1-54222C63F5DA}</a:tableStyleId>
              </a:tblPr>
              <a:tblGrid>
                <a:gridCol w="5202682"/>
                <a:gridCol w="1172308"/>
                <a:gridCol w="1094206"/>
              </a:tblGrid>
              <a:tr h="434449">
                <a:tc>
                  <a:txBody>
                    <a:bodyPr/>
                    <a:lstStyle/>
                    <a:p>
                      <a:pPr algn="ctr">
                        <a:spcAft>
                          <a:spcPts val="0"/>
                        </a:spcAft>
                      </a:pPr>
                      <a:r>
                        <a:rPr lang="en-US" sz="1900" b="1" dirty="0">
                          <a:effectLst/>
                        </a:rPr>
                        <a:t>Difference in Kicks per Game</a:t>
                      </a:r>
                      <a:endParaRPr lang="en-AU" sz="1900" b="1" dirty="0">
                        <a:effectLst/>
                        <a:latin typeface="Calibri"/>
                        <a:ea typeface="Calibri"/>
                        <a:cs typeface="Times New Roman"/>
                      </a:endParaRPr>
                    </a:p>
                  </a:txBody>
                  <a:tcPr marL="12687" marR="12687" marT="12687" marB="12687" anchor="ctr">
                    <a:solidFill>
                      <a:schemeClr val="bg1"/>
                    </a:solidFill>
                  </a:tcPr>
                </a:tc>
                <a:tc gridSpan="2">
                  <a:txBody>
                    <a:bodyPr/>
                    <a:lstStyle/>
                    <a:p>
                      <a:pPr algn="ctr">
                        <a:spcAft>
                          <a:spcPts val="0"/>
                        </a:spcAft>
                      </a:pPr>
                      <a:r>
                        <a:rPr lang="en-US" sz="1900" b="1" dirty="0">
                          <a:effectLst/>
                        </a:rPr>
                        <a:t>Total </a:t>
                      </a:r>
                      <a:r>
                        <a:rPr lang="en-US" sz="1900" b="1" dirty="0" smtClean="0">
                          <a:effectLst/>
                        </a:rPr>
                        <a:t>Games</a:t>
                      </a:r>
                      <a:endParaRPr lang="en-AU" sz="1900" b="1" dirty="0">
                        <a:effectLst/>
                        <a:latin typeface="Calibri"/>
                        <a:ea typeface="Calibri"/>
                        <a:cs typeface="Times New Roman"/>
                      </a:endParaRPr>
                    </a:p>
                  </a:txBody>
                  <a:tcPr marL="12687" marR="12687" marT="12687" marB="12687" anchor="ctr">
                    <a:solidFill>
                      <a:schemeClr val="bg1"/>
                    </a:solidFill>
                  </a:tcPr>
                </a:tc>
                <a:tc hMerge="1">
                  <a:txBody>
                    <a:bodyPr/>
                    <a:lstStyle/>
                    <a:p>
                      <a:endParaRPr lang="en-AU"/>
                    </a:p>
                  </a:txBody>
                  <a:tcPr/>
                </a:tc>
              </a:tr>
              <a:tr h="815556">
                <a:tc>
                  <a:txBody>
                    <a:bodyPr/>
                    <a:lstStyle/>
                    <a:p>
                      <a:pPr algn="ctr">
                        <a:spcAft>
                          <a:spcPts val="0"/>
                        </a:spcAft>
                      </a:pPr>
                      <a:r>
                        <a:rPr lang="en-US" sz="1900" dirty="0">
                          <a:effectLst/>
                        </a:rPr>
                        <a:t>Teams that had less than 30 kicks over their opposition </a:t>
                      </a:r>
                      <a:r>
                        <a:rPr lang="en-US" sz="1900" dirty="0" smtClean="0">
                          <a:effectLst/>
                        </a:rPr>
                        <a:t>(but more than </a:t>
                      </a:r>
                      <a:r>
                        <a:rPr lang="en-US" sz="1900" dirty="0">
                          <a:effectLst/>
                        </a:rPr>
                        <a:t>0)</a:t>
                      </a:r>
                      <a:endParaRPr lang="en-AU" sz="1900" dirty="0">
                        <a:effectLst/>
                        <a:latin typeface="Calibri"/>
                        <a:ea typeface="Calibri"/>
                        <a:cs typeface="Times New Roman"/>
                      </a:endParaRPr>
                    </a:p>
                  </a:txBody>
                  <a:tcPr marL="12687" marR="12687" marT="12687" marB="12687" anchor="ctr">
                    <a:solidFill>
                      <a:schemeClr val="bg1"/>
                    </a:solidFill>
                  </a:tcPr>
                </a:tc>
                <a:tc>
                  <a:txBody>
                    <a:bodyPr/>
                    <a:lstStyle/>
                    <a:p>
                      <a:pPr algn="ctr">
                        <a:spcAft>
                          <a:spcPts val="0"/>
                        </a:spcAft>
                      </a:pPr>
                      <a:r>
                        <a:rPr lang="en-US" sz="1900" dirty="0" smtClean="0">
                          <a:effectLst/>
                        </a:rPr>
                        <a:t>Won 64</a:t>
                      </a:r>
                      <a:endParaRPr lang="en-AU" sz="1900" dirty="0">
                        <a:effectLst/>
                        <a:latin typeface="Calibri"/>
                        <a:ea typeface="Calibri"/>
                        <a:cs typeface="Times New Roman"/>
                      </a:endParaRPr>
                    </a:p>
                  </a:txBody>
                  <a:tcPr marL="12687" marR="12687" marT="12687" marB="12687" anchor="ctr">
                    <a:solidFill>
                      <a:schemeClr val="bg1"/>
                    </a:solidFill>
                  </a:tcPr>
                </a:tc>
                <a:tc>
                  <a:txBody>
                    <a:bodyPr/>
                    <a:lstStyle/>
                    <a:p>
                      <a:pPr algn="ctr">
                        <a:spcAft>
                          <a:spcPts val="0"/>
                        </a:spcAft>
                      </a:pPr>
                      <a:r>
                        <a:rPr lang="en-US" sz="1900" dirty="0" smtClean="0">
                          <a:effectLst/>
                        </a:rPr>
                        <a:t>Lost 25</a:t>
                      </a:r>
                      <a:endParaRPr lang="en-AU" sz="1900" dirty="0">
                        <a:effectLst/>
                        <a:latin typeface="Calibri"/>
                        <a:ea typeface="Calibri"/>
                        <a:cs typeface="Times New Roman"/>
                      </a:endParaRPr>
                    </a:p>
                  </a:txBody>
                  <a:tcPr marL="12687" marR="12687" marT="12687" marB="12687" anchor="ctr">
                    <a:solidFill>
                      <a:schemeClr val="bg1"/>
                    </a:solidFill>
                  </a:tcPr>
                </a:tc>
              </a:tr>
              <a:tr h="815556">
                <a:tc>
                  <a:txBody>
                    <a:bodyPr/>
                    <a:lstStyle/>
                    <a:p>
                      <a:pPr algn="ctr">
                        <a:spcAft>
                          <a:spcPts val="0"/>
                        </a:spcAft>
                      </a:pPr>
                      <a:r>
                        <a:rPr lang="en-US" sz="1900" dirty="0">
                          <a:effectLst/>
                        </a:rPr>
                        <a:t>Teams that had 30 or more kicks over their opposition</a:t>
                      </a:r>
                      <a:endParaRPr lang="en-AU" sz="1900" dirty="0">
                        <a:effectLst/>
                        <a:latin typeface="Calibri"/>
                        <a:ea typeface="Calibri"/>
                        <a:cs typeface="Times New Roman"/>
                      </a:endParaRPr>
                    </a:p>
                  </a:txBody>
                  <a:tcPr marL="12687" marR="12687" marT="12687" marB="12687" anchor="ctr">
                    <a:solidFill>
                      <a:schemeClr val="bg1"/>
                    </a:solidFill>
                  </a:tcPr>
                </a:tc>
                <a:tc>
                  <a:txBody>
                    <a:bodyPr/>
                    <a:lstStyle/>
                    <a:p>
                      <a:pPr algn="ctr">
                        <a:spcAft>
                          <a:spcPts val="0"/>
                        </a:spcAft>
                      </a:pPr>
                      <a:r>
                        <a:rPr lang="en-US" sz="1900" dirty="0" smtClean="0">
                          <a:effectLst/>
                        </a:rPr>
                        <a:t>Won 57</a:t>
                      </a:r>
                      <a:endParaRPr lang="en-AU" sz="1900" dirty="0">
                        <a:effectLst/>
                        <a:latin typeface="Calibri"/>
                        <a:ea typeface="Calibri"/>
                        <a:cs typeface="Times New Roman"/>
                      </a:endParaRPr>
                    </a:p>
                  </a:txBody>
                  <a:tcPr marL="12687" marR="12687" marT="12687" marB="12687" anchor="ctr">
                    <a:solidFill>
                      <a:schemeClr val="bg1"/>
                    </a:solidFill>
                  </a:tcPr>
                </a:tc>
                <a:tc>
                  <a:txBody>
                    <a:bodyPr/>
                    <a:lstStyle/>
                    <a:p>
                      <a:pPr algn="ctr">
                        <a:spcAft>
                          <a:spcPts val="0"/>
                        </a:spcAft>
                      </a:pPr>
                      <a:r>
                        <a:rPr lang="en-US" sz="1900" dirty="0" smtClean="0">
                          <a:effectLst/>
                        </a:rPr>
                        <a:t>Lost</a:t>
                      </a:r>
                      <a:r>
                        <a:rPr lang="en-US" sz="1900" baseline="0" dirty="0" smtClean="0">
                          <a:effectLst/>
                        </a:rPr>
                        <a:t> </a:t>
                      </a:r>
                      <a:r>
                        <a:rPr lang="en-US" sz="1900" dirty="0" smtClean="0">
                          <a:effectLst/>
                        </a:rPr>
                        <a:t>0</a:t>
                      </a:r>
                      <a:endParaRPr lang="en-AU" sz="1900" dirty="0">
                        <a:effectLst/>
                        <a:latin typeface="Calibri"/>
                        <a:ea typeface="Calibri"/>
                        <a:cs typeface="Times New Roman"/>
                      </a:endParaRPr>
                    </a:p>
                  </a:txBody>
                  <a:tcPr marL="12687" marR="12687" marT="12687" marB="12687" anchor="ctr">
                    <a:solidFill>
                      <a:schemeClr val="bg1"/>
                    </a:solidFill>
                  </a:tcPr>
                </a:tc>
              </a:tr>
            </a:tbl>
          </a:graphicData>
        </a:graphic>
      </p:graphicFrame>
      <p:pic>
        <p:nvPicPr>
          <p:cNvPr id="9" name="Picture 8" descr="Girl and Boy characters with statistical bell curves on their guernseys standing left and right of the title."/>
          <p:cNvPicPr>
            <a:picLocks noChangeAspect="1"/>
          </p:cNvPicPr>
          <p:nvPr/>
        </p:nvPicPr>
        <p:blipFill>
          <a:blip r:embed="rId5"/>
          <a:stretch>
            <a:fillRect/>
          </a:stretch>
        </p:blipFill>
        <p:spPr>
          <a:xfrm>
            <a:off x="461941" y="25735"/>
            <a:ext cx="13030200" cy="1981200"/>
          </a:xfrm>
          <a:prstGeom prst="rect">
            <a:avLst/>
          </a:prstGeom>
        </p:spPr>
      </p:pic>
      <p:sp>
        <p:nvSpPr>
          <p:cNvPr id="11" name="Rectangle 10"/>
          <p:cNvSpPr/>
          <p:nvPr/>
        </p:nvSpPr>
        <p:spPr>
          <a:xfrm>
            <a:off x="2210353" y="218831"/>
            <a:ext cx="9533379" cy="1477328"/>
          </a:xfrm>
          <a:prstGeom prst="rect">
            <a:avLst/>
          </a:prstGeom>
        </p:spPr>
        <p:txBody>
          <a:bodyPr wrap="none">
            <a:spAutoFit/>
          </a:bodyPr>
          <a:lstStyle/>
          <a:p>
            <a:r>
              <a:rPr lang="en-US" sz="5400" b="1" dirty="0" smtClean="0">
                <a:solidFill>
                  <a:srgbClr val="FFFC02"/>
                </a:solidFill>
                <a:latin typeface="Helvetica" charset="0"/>
                <a:ea typeface="Helvetica" charset="0"/>
                <a:cs typeface="Helvetica" charset="0"/>
              </a:rPr>
              <a:t>WHAT’S THE DIFFERENCE?</a:t>
            </a:r>
          </a:p>
          <a:p>
            <a:r>
              <a:rPr lang="en-US" b="1" dirty="0" smtClean="0">
                <a:solidFill>
                  <a:srgbClr val="FFFC02"/>
                </a:solidFill>
                <a:latin typeface="Helvetica" charset="0"/>
                <a:ea typeface="Helvetica" charset="0"/>
                <a:cs typeface="Helvetica" charset="0"/>
              </a:rPr>
              <a:t>FINAL EIGHT STATISTICAL RULES</a:t>
            </a:r>
            <a:endParaRPr lang="en-US"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790024455"/>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p:nvPr/>
        </p:nvSpPr>
        <p:spPr>
          <a:xfrm>
            <a:off x="2485488" y="2415393"/>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7" name="Shape 177"/>
          <p:cNvSpPr/>
          <p:nvPr/>
        </p:nvSpPr>
        <p:spPr>
          <a:xfrm>
            <a:off x="2504870" y="3099797"/>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smtClean="0"/>
              <a:t>When the winning margin was more than 12 points, any </a:t>
            </a:r>
            <a:r>
              <a:rPr lang="en-US" sz="2061" dirty="0"/>
              <a:t>Final Eight team that had a goal accuracy of 20 percentage points or higher over their opposition always won that game.</a:t>
            </a:r>
          </a:p>
        </p:txBody>
      </p:sp>
      <p:sp>
        <p:nvSpPr>
          <p:cNvPr id="178" name="Shape 178"/>
          <p:cNvSpPr/>
          <p:nvPr/>
        </p:nvSpPr>
        <p:spPr>
          <a:xfrm>
            <a:off x="2472202" y="5738466"/>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79" name="Shape 179"/>
          <p:cNvSpPr/>
          <p:nvPr/>
        </p:nvSpPr>
        <p:spPr>
          <a:xfrm>
            <a:off x="2504870" y="6244437"/>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181" name="Shape 181"/>
          <p:cNvSpPr/>
          <p:nvPr/>
        </p:nvSpPr>
        <p:spPr>
          <a:xfrm>
            <a:off x="7910313" y="5785851"/>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182" name="Shape 182"/>
          <p:cNvSpPr/>
          <p:nvPr/>
        </p:nvSpPr>
        <p:spPr>
          <a:xfrm>
            <a:off x="7886581" y="6239582"/>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184" name="Shape 184"/>
          <p:cNvSpPr/>
          <p:nvPr/>
        </p:nvSpPr>
        <p:spPr>
          <a:xfrm>
            <a:off x="2472203" y="8444907"/>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185" name="Shape 185"/>
          <p:cNvSpPr/>
          <p:nvPr/>
        </p:nvSpPr>
        <p:spPr>
          <a:xfrm>
            <a:off x="2472202" y="7983050"/>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187" name="Shape 187"/>
          <p:cNvSpPr/>
          <p:nvPr/>
        </p:nvSpPr>
        <p:spPr>
          <a:xfrm>
            <a:off x="7886582" y="2379176"/>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188" name="Shape 188"/>
          <p:cNvSpPr/>
          <p:nvPr/>
        </p:nvSpPr>
        <p:spPr>
          <a:xfrm>
            <a:off x="7873891" y="3049456"/>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smtClean="0"/>
              <a:t>When the winning margin was 12 points or less,  any </a:t>
            </a:r>
            <a:r>
              <a:rPr lang="en-US" sz="2061" dirty="0"/>
              <a:t>Final Eight </a:t>
            </a:r>
            <a:r>
              <a:rPr lang="en-US" sz="2061" dirty="0" smtClean="0"/>
              <a:t>team that had </a:t>
            </a:r>
            <a:r>
              <a:rPr lang="en-US" sz="2061" dirty="0"/>
              <a:t>a goal accuracy of 10 percentage points or higher over their opposition always won that game.</a:t>
            </a:r>
          </a:p>
        </p:txBody>
      </p:sp>
      <p:sp>
        <p:nvSpPr>
          <p:cNvPr id="190" name="Shape 190"/>
          <p:cNvSpPr/>
          <p:nvPr/>
        </p:nvSpPr>
        <p:spPr>
          <a:xfrm>
            <a:off x="7886582" y="8668190"/>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191" name="Shape 191"/>
          <p:cNvSpPr/>
          <p:nvPr/>
        </p:nvSpPr>
        <p:spPr>
          <a:xfrm>
            <a:off x="7873891" y="7993549"/>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16" name="Picture 15" descr="Girl and Boy characters with statistical bell curves on their guernseys standing left and right of the title."/>
          <p:cNvPicPr>
            <a:picLocks noChangeAspect="1"/>
          </p:cNvPicPr>
          <p:nvPr/>
        </p:nvPicPr>
        <p:blipFill>
          <a:blip r:embed="rId3"/>
          <a:stretch>
            <a:fillRect/>
          </a:stretch>
        </p:blipFill>
        <p:spPr>
          <a:xfrm>
            <a:off x="461941" y="25735"/>
            <a:ext cx="13030200" cy="1981200"/>
          </a:xfrm>
          <a:prstGeom prst="rect">
            <a:avLst/>
          </a:prstGeom>
        </p:spPr>
      </p:pic>
      <p:sp>
        <p:nvSpPr>
          <p:cNvPr id="2" name="Title 1"/>
          <p:cNvSpPr>
            <a:spLocks noGrp="1"/>
          </p:cNvSpPr>
          <p:nvPr>
            <p:ph type="title"/>
          </p:nvPr>
        </p:nvSpPr>
        <p:spPr>
          <a:xfrm>
            <a:off x="1714501" y="1167241"/>
            <a:ext cx="10401300" cy="1885264"/>
          </a:xfrm>
        </p:spPr>
        <p:txBody>
          <a:bodyPr>
            <a:normAutofit fontScale="90000"/>
          </a:bodyPr>
          <a:lstStyle/>
          <a:p>
            <a:r>
              <a:rPr lang="en-US" sz="7300" b="1" dirty="0">
                <a:solidFill>
                  <a:srgbClr val="FFFC02"/>
                </a:solidFill>
                <a:latin typeface="Helvetica" charset="0"/>
                <a:ea typeface="Helvetica" charset="0"/>
                <a:cs typeface="Helvetica" charset="0"/>
              </a:rPr>
              <a:t>STATISTICAL RULES</a:t>
            </a:r>
            <a:br>
              <a:rPr lang="en-US" sz="7300" b="1" dirty="0">
                <a:solidFill>
                  <a:srgbClr val="FFFC02"/>
                </a:solidFill>
                <a:latin typeface="Helvetica" charset="0"/>
                <a:ea typeface="Helvetica" charset="0"/>
                <a:cs typeface="Helvetica" charset="0"/>
              </a:rPr>
            </a:br>
            <a:r>
              <a:rPr lang="en-US" sz="4900" b="1" dirty="0">
                <a:solidFill>
                  <a:srgbClr val="FFFC02"/>
                </a:solidFill>
                <a:latin typeface="Helvetica" charset="0"/>
                <a:ea typeface="Helvetica" charset="0"/>
                <a:cs typeface="Helvetica" charset="0"/>
              </a:rPr>
              <a:t>COMPLETE</a:t>
            </a:r>
            <a:r>
              <a:rPr lang="en-US" sz="5400" b="1" dirty="0">
                <a:solidFill>
                  <a:srgbClr val="FFFC02"/>
                </a:solidFill>
                <a:latin typeface="Helvetica" charset="0"/>
                <a:ea typeface="Helvetica" charset="0"/>
                <a:cs typeface="Helvetica" charset="0"/>
              </a:rPr>
              <a:t> </a:t>
            </a:r>
            <a:r>
              <a:rPr lang="en-US" sz="5400" b="1" dirty="0" smtClean="0">
                <a:solidFill>
                  <a:srgbClr val="FFFC02"/>
                </a:solidFill>
                <a:latin typeface="Helvetica" charset="0"/>
                <a:ea typeface="Helvetica" charset="0"/>
                <a:cs typeface="Helvetica" charset="0"/>
              </a:rPr>
              <a:t>LIST</a:t>
            </a:r>
            <a:br>
              <a:rPr lang="en-US" sz="5400" b="1" dirty="0" smtClean="0">
                <a:solidFill>
                  <a:srgbClr val="FFFC02"/>
                </a:solidFill>
                <a:latin typeface="Helvetica" charset="0"/>
                <a:ea typeface="Helvetica" charset="0"/>
                <a:cs typeface="Helvetica" charset="0"/>
              </a:rPr>
            </a:br>
            <a:endParaRPr lang="en-AU" dirty="0" smtClean="0">
              <a:solidFill>
                <a:srgbClr val="932192"/>
              </a:solidFill>
              <a:effectLst/>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etails of a match between the Spitzes and the Chihuahuas. The title has silhouetted dog logos that are placed far-left and far-right. Between them is the winning margin of the final score: 32 points. &#10;&#10;Below the title are the statistics that will be used to determine which team won the match. Each statistic is presented far-left and far-right so to line-up directly underneath their associated team. Between each pair of statistics is an info-graphic that displays their relative size.&#10;&#10;The statistics presented are presented in the following order:&#10;&#10;Goal Accuracy: Spitzes 47% versus Chihuahuas 45%&#10;Disposals: Spitzes 342 versus Chihuahuas 339&#10;Kicks: Spitzes 199 versus Chihuahuas 212&#10;Marks: Spitzes 64 versus Chihuahuas 80&#10;Marks Inside 50: Spitzes 17 versus Chihuahuas 10&#10;&#10;Above the Winning Margin is an arrow pointing to the text “more than 12 points”. This is a reference to the Goal Accuracy Rule #2.&#10;&#10;In the section where the Goal Accuracy statistics are presented, there are arrows pointing to a column subtraction. The column subtraction is the centre of the Goal Accuracy section. The difference between the 2 statistics are displayed: 47 minus 45 equals +2. Below this is the text &quot;no for Goal Accuracy Rules”. &#10;&#10;In the section where the Disposals statistics are presented, there are arrows pointing to a column subtraction.The column subtraction is on the Spitzes side of the Disposals section. The difference between the 2 statistics are displayed: 342 minus 339 equals +3. Below this is the text &quot;no for the Disposals Rule”. &#10;&#10;In the section where the Kicks statistics are presented, there are arrows pointing to a column subtraction. The column subtraction is on the Chihuahuas side of the Disposals section. The difference between the 2 statistics are displayed: 212 minus 199 equals +13. Below this is the text &quot;no for the Kicks Rule”. &#10;&#10;In the section where the Marks statistics are presented, there are arrows pointing to a column subtraction. The column subtraction is on the Chihuahuas side of the Marks section. The difference between the 2 statistics are displayed: 80 minus 64 equals +10. Below this is the text &quot;no for the Marks Rule”. &#10;&#10;In the section where the Marks Inside 50 statistics are presented, there are arrows pointing to a column subtraction.The column subtraction is on the Spitzes side of the Marks Inside 50 section. The difference between the 2 statistics are displayed: 17 minus 10 equals +7. Below this is the text “YES!! The Spitzes won it because of the Marks Inside 50 Rule.&quot;&#10;&#10;This means the Spitzes won the match. To indicate this, a blue oval surrounds the Spitzes logo at the top left of the page and attached to the oval is  the text ‘WON IT!’.&#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3094" y="368560"/>
            <a:ext cx="7184433" cy="10224000"/>
          </a:xfrm>
          <a:prstGeom prst="rect">
            <a:avLst/>
          </a:prstGeom>
        </p:spPr>
      </p:pic>
      <p:sp>
        <p:nvSpPr>
          <p:cNvPr id="17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p:txBody>
      </p:sp>
      <p:sp>
        <p:nvSpPr>
          <p:cNvPr id="17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7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181"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18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184"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185"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187"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188"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190"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191"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16" name="Picture 1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 name="Title 2"/>
          <p:cNvSpPr>
            <a:spLocks noGrp="1"/>
          </p:cNvSpPr>
          <p:nvPr>
            <p:ph type="title"/>
          </p:nvPr>
        </p:nvSpPr>
        <p:spPr>
          <a:xfrm>
            <a:off x="2343150" y="1186291"/>
            <a:ext cx="9265321" cy="1885264"/>
          </a:xfrm>
        </p:spPr>
        <p:txBody>
          <a:bodyPr>
            <a:normAutofit/>
          </a:bodyPr>
          <a:lstStyle/>
          <a:p>
            <a:pPr rtl="0" fontAlgn="auto" latinLnBrk="0" hangingPunct="0"/>
            <a:r>
              <a:rPr lang="en-US" sz="6600" b="1" i="0" spc="0" baseline="0" dirty="0" smtClean="0">
                <a:ln>
                  <a:noFill/>
                </a:ln>
                <a:solidFill>
                  <a:srgbClr val="FFFC02"/>
                </a:solidFill>
                <a:effectLst/>
                <a:latin typeface="Helvetica"/>
                <a:ea typeface="Helvetica"/>
                <a:cs typeface="Helvetica"/>
              </a:rPr>
              <a:t>WORKED EXAMPLE</a:t>
            </a:r>
            <a:endParaRPr lang="en-AU" dirty="0" smtClean="0">
              <a:effectLst/>
            </a:endParaRPr>
          </a:p>
          <a:p>
            <a:pPr rtl="0" fontAlgn="auto" latinLnBrk="0" hangingPunct="0"/>
            <a:r>
              <a:rPr lang="en-US" sz="4400" b="1" i="0" spc="0" baseline="0" dirty="0" smtClean="0">
                <a:ln>
                  <a:noFill/>
                </a:ln>
                <a:solidFill>
                  <a:srgbClr val="FFFC02"/>
                </a:solidFill>
                <a:effectLst/>
                <a:latin typeface="Helvetica"/>
                <a:ea typeface="Helvetica"/>
                <a:cs typeface="Helvetica"/>
              </a:rPr>
              <a:t>USING STATISTICAL RULES</a:t>
            </a:r>
          </a:p>
          <a:p>
            <a:endParaRPr lang="en-AU" dirty="0"/>
          </a:p>
        </p:txBody>
      </p:sp>
    </p:spTree>
    <p:extLst>
      <p:ext uri="{BB962C8B-B14F-4D97-AF65-F5344CB8AC3E}">
        <p14:creationId xmlns:p14="http://schemas.microsoft.com/office/powerpoint/2010/main" val="61807410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t the top is a Girl and Boy character with statistical bell curves on their guernseys standing left and right of the title.&#10;The title is competition, and below it reads&#10;Finals Season Week 1&#10;&#10;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t says Australian Rules Football and at the bottom of the picture it says START" title="Start - Week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57964" y="342400"/>
            <a:ext cx="7184433" cy="10224000"/>
          </a:xfrm>
          <a:prstGeom prst="rect">
            <a:avLst/>
          </a:prstGeom>
        </p:spPr>
      </p:pic>
      <p:pic>
        <p:nvPicPr>
          <p:cNvPr id="6" name="Picture 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 name="Title 2"/>
          <p:cNvSpPr>
            <a:spLocks noGrp="1"/>
          </p:cNvSpPr>
          <p:nvPr>
            <p:ph type="title"/>
          </p:nvPr>
        </p:nvSpPr>
        <p:spPr>
          <a:xfrm>
            <a:off x="3521504" y="652891"/>
            <a:ext cx="6936946" cy="1885264"/>
          </a:xfrm>
        </p:spPr>
        <p:txBody>
          <a:bodyPr>
            <a:normAutofit/>
          </a:bodyPr>
          <a:lstStyle/>
          <a:p>
            <a:pPr rtl="0" fontAlgn="auto" latinLnBrk="0" hangingPunct="0"/>
            <a:r>
              <a:rPr lang="en-US" sz="6600" b="1" i="0" spc="0" baseline="0" dirty="0" smtClean="0">
                <a:ln>
                  <a:noFill/>
                </a:ln>
                <a:solidFill>
                  <a:srgbClr val="FFFC02"/>
                </a:solidFill>
                <a:effectLst/>
                <a:latin typeface="Helvetica"/>
                <a:ea typeface="Helvetica"/>
                <a:cs typeface="Helvetica"/>
              </a:rPr>
              <a:t>COMPETITION</a:t>
            </a:r>
            <a:endParaRPr lang="en-AU" sz="6600" dirty="0" smtClean="0">
              <a:effectLst/>
            </a:endParaRPr>
          </a:p>
          <a:p>
            <a:endParaRPr lang="en-AU" sz="6600" dirty="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AU" sz="1000" dirty="0" smtClean="0"/>
              <a:t>IST QUALIFYING FINAL</a:t>
            </a:r>
            <a:endParaRPr lang="en-AU" sz="1000" dirty="0"/>
          </a:p>
        </p:txBody>
      </p:sp>
      <p:pic>
        <p:nvPicPr>
          <p:cNvPr id="31" name="Picture 30" descr="1st Qualifying Final&#10;Details of a match between the Spitzes and the Chihuahuas. The title has two silhouetted dog logos that are placed far-left and far-right on the page. Between them is the winning margin of the final score: 29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Goal Accuracy: Spitzes 47% of attempts on goal that were ‘in' versus Chihuahuas 45% of attempts on goal that were ‘in'&#10;&#10;Disposals: Spitzes 338 versus Chihuahuas 339&#10;&#10;Kicks: Spitzes 213 versus Chihuahuas 198&#10;&#10;Marks: Spitzes 80 versus Chihuahuas 65&#10;&#10;Marks Inside 50: Spitzes 17 versus Chihuahuas 9&#10;" title="1st Qualifying Fina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4401" y="336929"/>
            <a:ext cx="7184433" cy="10224000"/>
          </a:xfrm>
          <a:prstGeom prst="rect">
            <a:avLst/>
          </a:prstGeom>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a:p>
            <a:pPr lvl="8" indent="0" algn="r" defTabSz="428425">
              <a:spcBef>
                <a:spcPts val="2061"/>
              </a:spcBef>
              <a:defRPr sz="2200" b="1">
                <a:solidFill>
                  <a:srgbClr val="FFFB00"/>
                </a:solidFill>
                <a:latin typeface="Helvetica"/>
                <a:ea typeface="Helvetica"/>
                <a:cs typeface="Helvetica"/>
                <a:sym typeface="Helvetica"/>
              </a:defRPr>
            </a:pPr>
            <a:r>
              <a:rPr lang="en-US" sz="2061" dirty="0" smtClean="0"/>
              <a:t>.</a:t>
            </a:r>
            <a:endParaRPr lang="en-US" sz="2061" dirty="0"/>
          </a:p>
        </p:txBody>
      </p:sp>
      <p:sp>
        <p:nvSpPr>
          <p:cNvPr id="19"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1"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2305730" y="451970"/>
            <a:ext cx="9342622"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QUALIFYING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801503192"/>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AU" dirty="0" smtClean="0">
                <a:solidFill>
                  <a:srgbClr val="932192"/>
                </a:solidFill>
              </a:rPr>
              <a:t>1</a:t>
            </a:r>
            <a:r>
              <a:rPr lang="en-AU" baseline="30000" dirty="0" smtClean="0">
                <a:solidFill>
                  <a:srgbClr val="932192"/>
                </a:solidFill>
              </a:rPr>
              <a:t>st</a:t>
            </a:r>
            <a:r>
              <a:rPr lang="en-AU" dirty="0" smtClean="0">
                <a:solidFill>
                  <a:srgbClr val="932192"/>
                </a:solidFill>
              </a:rPr>
              <a:t> </a:t>
            </a:r>
            <a:r>
              <a:rPr lang="en-AU" sz="1218" dirty="0">
                <a:solidFill>
                  <a:srgbClr val="932192"/>
                </a:solidFill>
                <a:latin typeface="Calibri" panose="020F0502020204030204" pitchFamily="34" charset="0"/>
                <a:cs typeface="Calibri" panose="020F0502020204030204" pitchFamily="34" charset="0"/>
              </a:rPr>
              <a:t>Elimination</a:t>
            </a:r>
            <a:r>
              <a:rPr lang="en-AU" baseline="0" dirty="0" smtClean="0">
                <a:solidFill>
                  <a:srgbClr val="932192"/>
                </a:solidFill>
              </a:rPr>
              <a:t> Final</a:t>
            </a:r>
            <a:endParaRPr lang="en-AU" dirty="0">
              <a:solidFill>
                <a:srgbClr val="932192"/>
              </a:solidFill>
            </a:endParaRPr>
          </a:p>
        </p:txBody>
      </p:sp>
      <p:pic>
        <p:nvPicPr>
          <p:cNvPr id="2" name="Picture 1" descr="Details of a match between the Poodles and the Schnauzers. The title has two silhouetted dog logos that are placed far-left and far-right on the page. Between them is the winning margin of the final score: 6 points. &#10;&#10;Below the title are the statistics that will be used to determine which team won the match. They are presented in horizontal sections down the page and are allocated roughly the same amount of area. The name of each statistic appears centrally at either the top or bottom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Goal Accuracy: Poodles 57% of attempts on goal that were successful versus Schnauzers 45% of attempts on goal that were successful&#10;&#10;Disposals: Poodles 348 versus Schnauzers 384&#10;&#10;Kicks: Poodles 199 versus Schnauzers 209&#10;&#10;Marks: Poodles 69 versus Schnauzers 85&#10;&#10;Marks Inside 50: Poodles 11 versus Schnauzers 11" title="1st Elimination Final"/>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63328" y="342400"/>
            <a:ext cx="7184433" cy="10224000"/>
          </a:xfrm>
          <a:prstGeom prst="rect">
            <a:avLst/>
          </a:prstGeom>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#1</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When the winning margin was more than 12 points, any Final Eight team that had a goal accuracy of 20 percentage points or higher over their opposition always won that game.</a:t>
            </a:r>
          </a:p>
          <a:p>
            <a:pPr lvl="8" indent="0" algn="r" defTabSz="428425">
              <a:spcBef>
                <a:spcPts val="2061"/>
              </a:spcBef>
              <a:defRPr sz="2200" b="1">
                <a:solidFill>
                  <a:srgbClr val="FFFB00"/>
                </a:solidFill>
                <a:latin typeface="Helvetica"/>
                <a:ea typeface="Helvetica"/>
                <a:cs typeface="Helvetica"/>
                <a:sym typeface="Helvetica"/>
              </a:defRPr>
            </a:pPr>
            <a:r>
              <a:rPr lang="en-US" sz="2061" dirty="0" smtClean="0"/>
              <a:t>.</a:t>
            </a:r>
            <a:endParaRPr lang="en-US" sz="2061" dirty="0"/>
          </a:p>
        </p:txBody>
      </p:sp>
      <p:sp>
        <p:nvSpPr>
          <p:cNvPr id="18" name="Shape 178"/>
          <p:cNvSpPr/>
          <p:nvPr/>
        </p:nvSpPr>
        <p:spPr>
          <a:xfrm>
            <a:off x="33803" y="5410222"/>
            <a:ext cx="3443922" cy="68171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DISPOSALS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60 or more disposals over their opposition always won that game.</a:t>
            </a:r>
          </a:p>
        </p:txBody>
      </p:sp>
      <p:sp>
        <p:nvSpPr>
          <p:cNvPr id="20" name="Shape 181"/>
          <p:cNvSpPr/>
          <p:nvPr/>
        </p:nvSpPr>
        <p:spPr>
          <a:xfrm>
            <a:off x="10700403" y="5504499"/>
            <a:ext cx="3225836" cy="7230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KICKS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30 or more kicks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35 or more marks over their opposition always won that game.</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GOAL ACCURACY RULE #2</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When the winning margin was 12 points or less,  any Final Eight team that had a goal accuracy of 10 percentage points or higher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7 or more marks over their opposition inside 50 metres of the goal line always won that game.</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ma14="http://schemas.microsoft.com/office/mac/drawingml/2011/main" xmlns=""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MARKS INSIDE 50 RULE </a:t>
            </a: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164668" y="451970"/>
            <a:ext cx="962475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ELIMINATION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684034437"/>
      </p:ext>
    </p:extLst>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r="5400000" rotWithShape="0">
            <a:srgbClr val="000000">
              <a:alpha val="50000"/>
            </a:srgbClr>
          </a:outerShdw>
        </a:effectLst>
        <a:sp3d/>
      </a:spPr>
      <a:bodyPr rot="0" spcFirstLastPara="1" vertOverflow="overflow" horzOverflow="overflow" vert="horz" wrap="square" lIns="29004" tIns="29004" rIns="29004" bIns="29004" numCol="1" spcCol="38100" rtlCol="0" anchor="ctr">
        <a:spAutoFit/>
      </a:bodyPr>
      <a:lstStyle>
        <a:defPPr marL="0" marR="0" indent="0" algn="ctr" defTabSz="632883"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9004" tIns="29004" rIns="29004" bIns="29004" numCol="1" spcCol="38100" rtlCol="0" anchor="ctr">
        <a:spAutoFit/>
      </a:bodyPr>
      <a:lstStyle>
        <a:defPPr marL="0" marR="0" indent="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r="5400000" rotWithShape="0">
            <a:srgbClr val="000000">
              <a:alpha val="50000"/>
            </a:srgbClr>
          </a:outerShdw>
        </a:effectLst>
        <a:sp3d/>
      </a:spPr>
      <a:bodyPr rot="0" spcFirstLastPara="1" vertOverflow="overflow" horzOverflow="overflow" vert="horz" wrap="square" lIns="29004" tIns="29004" rIns="29004" bIns="29004" numCol="1" spcCol="38100" rtlCol="0" anchor="ctr">
        <a:spAutoFit/>
      </a:bodyPr>
      <a:lstStyle>
        <a:defPPr marL="0" marR="0" indent="0" algn="ctr" defTabSz="632883"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9004" tIns="29004" rIns="29004" bIns="29004" numCol="1" spcCol="38100" rtlCol="0" anchor="ctr">
        <a:spAutoFit/>
      </a:bodyPr>
      <a:lstStyle>
        <a:defPPr marL="0" marR="0" indent="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1449</TotalTime>
  <Words>5547</Words>
  <Application>Microsoft Office PowerPoint</Application>
  <PresentationFormat>Custom</PresentationFormat>
  <Paragraphs>425</Paragraphs>
  <Slides>36</Slides>
  <Notes>36</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White</vt:lpstr>
      <vt:lpstr>Who Won It?</vt:lpstr>
      <vt:lpstr>THE DOG LEAUGE  A fictional competition of Australian Rules Football.  All games are based on real teams in real competitions.  We will focus on the Final Eight teams that have made it into the Finals Season.  </vt:lpstr>
      <vt:lpstr>The Finals Season runs over four weeks and there are nine games in total.</vt:lpstr>
      <vt:lpstr>KICKS RULE In this season, any Final Eight team that had 30 or more kicks over their opposition always won that game.</vt:lpstr>
      <vt:lpstr>STATISTICAL RULES COMPLETE LIST </vt:lpstr>
      <vt:lpstr>WORKED EXAMPLE USING STATISTICAL RULES </vt:lpstr>
      <vt:lpstr>COMPETITION </vt:lpstr>
      <vt:lpstr>IST QUALIFYING FINAL</vt:lpstr>
      <vt:lpstr>1st Elimination Final</vt:lpstr>
      <vt:lpstr>2nd qualifying final</vt:lpstr>
      <vt:lpstr>2nd elimination final</vt:lpstr>
      <vt:lpstr>Results – Week 1</vt:lpstr>
      <vt:lpstr>1st qualifying result</vt:lpstr>
      <vt:lpstr>1st elimination result</vt:lpstr>
      <vt:lpstr>2nd qualifying result</vt:lpstr>
      <vt:lpstr>2nd elimination result</vt:lpstr>
      <vt:lpstr>Standings week 1</vt:lpstr>
      <vt:lpstr>COMPETITION WEEK 2</vt:lpstr>
      <vt:lpstr>1ST SEMI FINAL</vt:lpstr>
      <vt:lpstr>2ND SEMI FINAL</vt:lpstr>
      <vt:lpstr>Results – Week 2</vt:lpstr>
      <vt:lpstr>1st semi final result</vt:lpstr>
      <vt:lpstr>2nd semi final result</vt:lpstr>
      <vt:lpstr>Standings after week 2</vt:lpstr>
      <vt:lpstr>Competition week 3</vt:lpstr>
      <vt:lpstr>1st prelim</vt:lpstr>
      <vt:lpstr>2nd prelim</vt:lpstr>
      <vt:lpstr>Results – Week 3</vt:lpstr>
      <vt:lpstr>1st prelim result</vt:lpstr>
      <vt:lpstr>2nd prelim result</vt:lpstr>
      <vt:lpstr>Standings after week 3</vt:lpstr>
      <vt:lpstr>Competition week 4</vt:lpstr>
      <vt:lpstr>Grand final</vt:lpstr>
      <vt:lpstr>Results – grand final</vt:lpstr>
      <vt:lpstr>Grand final result</vt:lpstr>
      <vt:lpstr>championship</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Hudson,Louise</dc:creator>
  <cp:lastModifiedBy>Ella Serry</cp:lastModifiedBy>
  <cp:revision>104</cp:revision>
  <cp:lastPrinted>2016-08-19T03:21:05Z</cp:lastPrinted>
  <dcterms:modified xsi:type="dcterms:W3CDTF">2016-08-19T04:36:14Z</dcterms:modified>
</cp:coreProperties>
</file>