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347" r:id="rId4"/>
    <p:sldId id="348" r:id="rId5"/>
    <p:sldId id="290" r:id="rId6"/>
    <p:sldId id="349" r:id="rId7"/>
    <p:sldId id="355" r:id="rId8"/>
    <p:sldId id="350" r:id="rId9"/>
    <p:sldId id="360" r:id="rId10"/>
    <p:sldId id="356" r:id="rId11"/>
    <p:sldId id="351" r:id="rId12"/>
    <p:sldId id="353" r:id="rId13"/>
    <p:sldId id="359" r:id="rId14"/>
    <p:sldId id="358" r:id="rId15"/>
    <p:sldId id="354" r:id="rId16"/>
    <p:sldId id="361" r:id="rId17"/>
    <p:sldId id="362" r:id="rId18"/>
    <p:sldId id="363" r:id="rId19"/>
    <p:sldId id="368" r:id="rId20"/>
    <p:sldId id="372" r:id="rId21"/>
    <p:sldId id="365" r:id="rId22"/>
    <p:sldId id="367" r:id="rId23"/>
    <p:sldId id="369" r:id="rId24"/>
    <p:sldId id="366" r:id="rId25"/>
    <p:sldId id="371" r:id="rId26"/>
    <p:sldId id="37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185" autoAdjust="0"/>
  </p:normalViewPr>
  <p:slideViewPr>
    <p:cSldViewPr snapToGrid="0" snapToObjects="1">
      <p:cViewPr>
        <p:scale>
          <a:sx n="50" d="100"/>
          <a:sy n="50" d="100"/>
        </p:scale>
        <p:origin x="3400" y="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1087-AAEB-6046-B743-4A5DDDE6B948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DA11-D6FE-5043-8FBC-CE46C412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D4FC1-23DF-4605-A24F-5ECEEDEE74E8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7A910-620F-414E-96EA-68CCFEB489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41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12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1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51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1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4DF4-B2A5-764A-9653-03212DF8304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F607-27C5-0740-BA75-B2253EAB6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Why_divide_by_4_teacher_versio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www.foodauthority.nsw.gov.au/foodsafetyandyou/food-at-home/cooking-temperatur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86" y="1162628"/>
            <a:ext cx="5857382" cy="53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545" y="425669"/>
            <a:ext cx="808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parabolic </a:t>
            </a:r>
            <a:r>
              <a:rPr lang="en-US" sz="3600" b="1" dirty="0" smtClean="0"/>
              <a:t>solar trough </a:t>
            </a:r>
            <a:r>
              <a:rPr lang="en-US" sz="3600" b="1" dirty="0"/>
              <a:t>sausage </a:t>
            </a:r>
            <a:r>
              <a:rPr lang="en-US" sz="3600" b="1" dirty="0" smtClean="0"/>
              <a:t>sizzle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59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190376"/>
            <a:ext cx="829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7: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a pencil to join the points with a smooth curve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95475"/>
            <a:ext cx="6800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331070"/>
            <a:ext cx="8292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8:</a:t>
            </a:r>
          </a:p>
          <a:p>
            <a:r>
              <a:rPr lang="en-US" sz="2000" dirty="0" smtClean="0"/>
              <a:t>Turn your box so that the cross-section is facing up.</a:t>
            </a:r>
          </a:p>
          <a:p>
            <a:r>
              <a:rPr lang="en-US" sz="2000" dirty="0" smtClean="0"/>
              <a:t>Place your baking paper on the face of the box so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y-axis on the baking paper lines up with the y-axis on the box,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curve on the baking paper passes through the top corners of the box.</a:t>
            </a:r>
          </a:p>
          <a:p>
            <a:r>
              <a:rPr lang="en-US" sz="2000" dirty="0" smtClean="0"/>
              <a:t>Use sticky tape to attach you baking paper to the box.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92" y="2393173"/>
            <a:ext cx="65151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87510" y="2017986"/>
            <a:ext cx="748862" cy="725214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9: </a:t>
            </a:r>
            <a:r>
              <a:rPr lang="en-US" sz="2800" dirty="0" smtClean="0"/>
              <a:t>Use a sharp object (a pencil will do) to punch a series of holes through the box.</a:t>
            </a:r>
          </a:p>
          <a:p>
            <a:r>
              <a:rPr lang="en-US" sz="2800" dirty="0" smtClean="0"/>
              <a:t>Carefully remove the baking paper. Don’t rip it.</a:t>
            </a:r>
          </a:p>
          <a:p>
            <a:r>
              <a:rPr lang="en-US" sz="2800" dirty="0" smtClean="0"/>
              <a:t>You will need it for the opposite face of the box.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1" y="2699964"/>
            <a:ext cx="4721937" cy="37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10: </a:t>
            </a:r>
            <a:r>
              <a:rPr lang="en-US" sz="2800" dirty="0" smtClean="0"/>
              <a:t>Use a box cutter (very carefully), or many holes stabbed with the pencil, to remove the parabolic section from the box.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898267"/>
            <a:ext cx="63055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11: </a:t>
            </a:r>
            <a:r>
              <a:rPr lang="en-US" sz="2800" dirty="0" smtClean="0"/>
              <a:t>Stick the baking paper to the other end of the box then repeat Steps 9 and 10. 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6" y="1961658"/>
            <a:ext cx="55340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315310"/>
            <a:ext cx="8292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12: </a:t>
            </a:r>
            <a:r>
              <a:rPr lang="en-US" sz="2800" dirty="0" smtClean="0"/>
              <a:t>Look at the number in the denominator of your equation. Divide it by 4. That will be your focal length. Measure this distance from the vertex along the y-axis. Make a hole at that point. </a:t>
            </a:r>
          </a:p>
          <a:p>
            <a:r>
              <a:rPr lang="en-US" sz="2800" dirty="0" smtClean="0"/>
              <a:t>Repeat Step 11 for the other end of the box.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22" y="2562079"/>
            <a:ext cx="5600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382814" y="5281448"/>
            <a:ext cx="677917" cy="56755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63976" y="5331808"/>
            <a:ext cx="1718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Focal length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483" y="3216166"/>
            <a:ext cx="2648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divide by 4?</a:t>
            </a:r>
          </a:p>
          <a:p>
            <a:endParaRPr lang="en-US" sz="3600" dirty="0"/>
          </a:p>
          <a:p>
            <a:r>
              <a:rPr lang="en-US" sz="3600" dirty="0" smtClean="0"/>
              <a:t>Fill in the proof</a:t>
            </a:r>
            <a:r>
              <a:rPr lang="en-US" sz="3600" dirty="0"/>
              <a:t>:</a:t>
            </a:r>
            <a:endParaRPr lang="en-US" sz="3600" dirty="0" smtClean="0"/>
          </a:p>
          <a:p>
            <a:r>
              <a:rPr lang="en-US" sz="1200" dirty="0" smtClean="0">
                <a:hlinkClick r:id="rId3" action="ppaction://hlinkfile"/>
              </a:rPr>
              <a:t>Why_divide_by_4_teacher_version.pdf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7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13: </a:t>
            </a:r>
          </a:p>
          <a:p>
            <a:r>
              <a:rPr lang="en-US" sz="2800" dirty="0" smtClean="0"/>
              <a:t>Place a sheet of silver cardboard into the box so it forms a parabolic trough. </a:t>
            </a:r>
          </a:p>
          <a:p>
            <a:r>
              <a:rPr lang="en-US" sz="2800" dirty="0" smtClean="0"/>
              <a:t>Use glue or tape to hold it in place.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4" y="2667656"/>
            <a:ext cx="7987205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204952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14: </a:t>
            </a:r>
            <a:r>
              <a:rPr lang="en-US" sz="2800" dirty="0" smtClean="0"/>
              <a:t>Put the parabolic sections back into the places from where they came. </a:t>
            </a:r>
          </a:p>
          <a:p>
            <a:r>
              <a:rPr lang="en-US" sz="2800" dirty="0" smtClean="0"/>
              <a:t>It may be necessary to trim them so they fit neatly. </a:t>
            </a:r>
          </a:p>
          <a:p>
            <a:r>
              <a:rPr lang="en-US" sz="2800" dirty="0" smtClean="0"/>
              <a:t>Use glue or tape to hold them firmly in place.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2020834"/>
            <a:ext cx="57816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204952"/>
            <a:ext cx="867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point your box in the correct direction, you should be able to see the suns rays being reflected to the focus. 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1230004"/>
            <a:ext cx="62007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4457700"/>
            <a:ext cx="2724150" cy="6286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96150" y="41529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Focus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82814" y="3028950"/>
            <a:ext cx="4761186" cy="1076325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82814" y="4276725"/>
            <a:ext cx="122511" cy="771525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11364" y="4921359"/>
            <a:ext cx="4761186" cy="1076325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4871" y="5143500"/>
            <a:ext cx="350454" cy="755869"/>
          </a:xfrm>
          <a:prstGeom prst="straightConnector1">
            <a:avLst/>
          </a:prstGeom>
          <a:ln w="50800"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3302794"/>
            <a:ext cx="4125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simple set-up:</a:t>
            </a:r>
          </a:p>
          <a:p>
            <a:r>
              <a:rPr lang="en-US" sz="2800" dirty="0" smtClean="0"/>
              <a:t>Rotate the chair so that the shadow of the front leg lines up with the back leg.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7967" y="1571590"/>
            <a:ext cx="6605587" cy="346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362450" y="4457700"/>
            <a:ext cx="1571626" cy="7810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400050"/>
            <a:ext cx="453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Boiling water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7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0" y="194769"/>
            <a:ext cx="7070669" cy="48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324" y="5423338"/>
            <a:ext cx="829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Do-it-yourself parabolic solar sausage sizzle.</a:t>
            </a:r>
          </a:p>
          <a:p>
            <a:r>
              <a:rPr lang="en-US" sz="2800" dirty="0" smtClean="0"/>
              <a:t>Follow the step-by-step instructions.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2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7967" y="1571590"/>
            <a:ext cx="6605587" cy="346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63743" y="583205"/>
            <a:ext cx="2517017" cy="14902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483" y="204952"/>
            <a:ext cx="4697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section of black PVC pipe. </a:t>
            </a:r>
          </a:p>
          <a:p>
            <a:r>
              <a:rPr lang="en-US" sz="2800" dirty="0" smtClean="0"/>
              <a:t>It is capped at one end and full of water. </a:t>
            </a:r>
          </a:p>
          <a:p>
            <a:r>
              <a:rPr lang="en-US" sz="2800" dirty="0" smtClean="0"/>
              <a:t>It has been placed so that the sun is reflected onto the pipe.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8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069" y="354430"/>
            <a:ext cx="829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water went from room temperature </a:t>
            </a:r>
          </a:p>
          <a:p>
            <a:r>
              <a:rPr lang="en-US" sz="2800" dirty="0" smtClean="0"/>
              <a:t>to boiling in about 20 to 25 minutes.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7" y="1308537"/>
            <a:ext cx="3937274" cy="31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657724"/>
            <a:ext cx="74723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069" y="354429"/>
            <a:ext cx="8292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silver sheet was replaced with a purple sheet the water temperature dropped to 48.1 degrees.</a:t>
            </a:r>
          </a:p>
          <a:p>
            <a:endParaRPr lang="en-US" sz="2800" dirty="0" smtClean="0"/>
          </a:p>
          <a:p>
            <a:r>
              <a:rPr lang="en-US" sz="2800" b="1" dirty="0" smtClean="0"/>
              <a:t>Conclusion: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Under identical conditions, the parabolic silver sheet increased the water temperature by approximately 50 degrees.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" y="3462972"/>
            <a:ext cx="4582874" cy="301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95" y="4429125"/>
            <a:ext cx="3924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069" y="354429"/>
            <a:ext cx="82926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Cooking trial:</a:t>
            </a:r>
          </a:p>
          <a:p>
            <a:r>
              <a:rPr lang="en-US" sz="6000" dirty="0" smtClean="0"/>
              <a:t>Pork chipolatas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0" y="2798850"/>
            <a:ext cx="7156559" cy="39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44" y="125181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experiment was conducted in Sydney in September on a sunny day. The air temperature was 20 degrees.</a:t>
            </a:r>
          </a:p>
          <a:p>
            <a:r>
              <a:rPr lang="en-US" sz="2800" dirty="0" smtClean="0"/>
              <a:t>The sausages went from ‘refrigerated’ to 78.6 degrees in about 20 minutes. They were cooked in 75 minutes.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1913649"/>
            <a:ext cx="6137142" cy="48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65" y="5001172"/>
            <a:ext cx="2632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Fat dripping from the cooking sausages.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4657" y="5001172"/>
            <a:ext cx="2811518" cy="9079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919" y="50701"/>
            <a:ext cx="8292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Cooking trial:</a:t>
            </a:r>
          </a:p>
          <a:p>
            <a:r>
              <a:rPr lang="en-US" sz="6000" dirty="0" smtClean="0"/>
              <a:t>Pork chipolatas</a:t>
            </a:r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81" y="2647950"/>
            <a:ext cx="7124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069" y="354429"/>
            <a:ext cx="829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Is it safe?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1"/>
            <a:ext cx="4953000" cy="67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069" y="6115050"/>
            <a:ext cx="8870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www.foodauthority.nsw.gov.au/foodsafetyandyou/food-at-home/cooking-temperatures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068" y="1427242"/>
            <a:ext cx="391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 meats require different cooking temperatures to destroy harmful bacteria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It’s </a:t>
            </a:r>
            <a:r>
              <a:rPr lang="en-US" sz="2800" dirty="0"/>
              <a:t>a good idea to invest in a food thermometer and use it.</a:t>
            </a:r>
          </a:p>
        </p:txBody>
      </p:sp>
    </p:spTree>
    <p:extLst>
      <p:ext uri="{BB962C8B-B14F-4D97-AF65-F5344CB8AC3E}">
        <p14:creationId xmlns:p14="http://schemas.microsoft.com/office/powerpoint/2010/main" val="21913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352" y="1466193"/>
            <a:ext cx="7425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Bon appetit!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1860" y="3328600"/>
            <a:ext cx="2857501" cy="38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95" y="1965338"/>
            <a:ext cx="2428562" cy="40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7113" y="-1481137"/>
            <a:ext cx="15144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0" y="194769"/>
            <a:ext cx="7070669" cy="48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324" y="5423338"/>
            <a:ext cx="829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1: </a:t>
            </a:r>
            <a:r>
              <a:rPr lang="en-US" sz="2800" dirty="0" smtClean="0"/>
              <a:t>Collect a sturdy open top box. Choose a face to be the cross-section of your parabolic trough.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25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0" y="194769"/>
            <a:ext cx="7070669" cy="488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311" y="5423338"/>
            <a:ext cx="8718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2</a:t>
            </a:r>
            <a:r>
              <a:rPr lang="en-US" sz="2800" dirty="0" smtClean="0"/>
              <a:t>: Use a ruler and pencil to draw the y-axis down the centre of the face. Measure carefully to ensure your y-axis is an axis of symmetry. Repeat for the  opposite face.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044964" y="2355238"/>
            <a:ext cx="1639616" cy="31531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3:</a:t>
            </a:r>
            <a:r>
              <a:rPr lang="en-US" sz="2800" dirty="0" smtClean="0"/>
              <a:t> Use the sheet of paper and a calculator to complete your table of values for the equation you have been given.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324"/>
            <a:ext cx="9144000" cy="301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536028"/>
            <a:ext cx="8292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4: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Lay  your sheet of baking paper on the desk in the landscape orientation.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old it in half down the centre from top to bottom.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Open it up and draw a y-axis on the crease.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4" y="3082323"/>
            <a:ext cx="7200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3767959"/>
            <a:ext cx="8292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5: </a:t>
            </a:r>
            <a:r>
              <a:rPr lang="en-US" sz="2800" dirty="0" smtClean="0"/>
              <a:t>Using this point as the origin, use a ruler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Mark a scale on the x-axis using 1 cm for every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Mark a scale on the </a:t>
            </a:r>
            <a:r>
              <a:rPr lang="en-US" sz="2800" dirty="0" smtClean="0"/>
              <a:t>y-axis </a:t>
            </a:r>
            <a:r>
              <a:rPr lang="en-US" sz="2800" dirty="0"/>
              <a:t>using 1 cm for every unit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4" y="638668"/>
            <a:ext cx="7200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153103" y="2877043"/>
            <a:ext cx="1111469" cy="1032806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33697" y="1545806"/>
            <a:ext cx="22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r>
              <a:rPr lang="en-US" sz="4000" dirty="0" smtClean="0"/>
              <a:t>-axis</a:t>
            </a:r>
            <a:endParaRPr lang="en-US" sz="4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53959" y="2174861"/>
            <a:ext cx="0" cy="568341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1634" y="1092796"/>
            <a:ext cx="22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y-axis</a:t>
            </a:r>
            <a:endParaRPr lang="en-US" sz="4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1117" y="1447524"/>
            <a:ext cx="843455" cy="0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5325" y="1040451"/>
            <a:ext cx="337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irst quadrant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66193" y="2053637"/>
            <a:ext cx="337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econd quadrant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9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608"/>
            <a:ext cx="9083274" cy="42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83" y="190376"/>
            <a:ext cx="8292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6a: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Carefully plot the points in the first quadrant onto your baking paper Cartesian plane.</a:t>
            </a:r>
          </a:p>
        </p:txBody>
      </p:sp>
    </p:spTree>
    <p:extLst>
      <p:ext uri="{BB962C8B-B14F-4D97-AF65-F5344CB8AC3E}">
        <p14:creationId xmlns:p14="http://schemas.microsoft.com/office/powerpoint/2010/main" val="2580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3" y="190376"/>
            <a:ext cx="829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6b: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Fold the baking paper in half along the y-axis and trace the points into the second quadrant, so that your parabola will be symmetrical about the y-axis.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28850"/>
            <a:ext cx="5143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7735</TotalTime>
  <Words>776</Words>
  <Application>Microsoft Macintosh PowerPoint</Application>
  <PresentationFormat>On-screen Show (4:3)</PresentationFormat>
  <Paragraphs>78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Prescott</dc:creator>
  <cp:lastModifiedBy>Kate Manuel</cp:lastModifiedBy>
  <cp:revision>99</cp:revision>
  <cp:lastPrinted>2015-11-23T22:52:01Z</cp:lastPrinted>
  <dcterms:created xsi:type="dcterms:W3CDTF">2015-07-02T04:34:36Z</dcterms:created>
  <dcterms:modified xsi:type="dcterms:W3CDTF">2016-11-01T03:23:07Z</dcterms:modified>
</cp:coreProperties>
</file>